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96" r:id="rId4"/>
  </p:sldMasterIdLst>
  <p:notesMasterIdLst>
    <p:notesMasterId r:id="rId19"/>
  </p:notesMasterIdLst>
  <p:sldIdLst>
    <p:sldId id="257" r:id="rId5"/>
    <p:sldId id="312" r:id="rId6"/>
    <p:sldId id="293" r:id="rId7"/>
    <p:sldId id="315" r:id="rId8"/>
    <p:sldId id="316" r:id="rId9"/>
    <p:sldId id="322" r:id="rId10"/>
    <p:sldId id="323" r:id="rId11"/>
    <p:sldId id="317" r:id="rId12"/>
    <p:sldId id="318" r:id="rId13"/>
    <p:sldId id="319" r:id="rId14"/>
    <p:sldId id="320" r:id="rId15"/>
    <p:sldId id="324" r:id="rId16"/>
    <p:sldId id="321" r:id="rId17"/>
    <p:sldId id="305" r:id="rId18"/>
  </p:sldIdLst>
  <p:sldSz cx="9144000" cy="6858000" type="screen4x3"/>
  <p:notesSz cx="6797675" cy="9872663"/>
  <p:defaultTextStyle>
    <a:defPPr>
      <a:defRPr lang="ru-RU"/>
    </a:defPPr>
    <a:lvl1pPr marL="0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6740" autoAdjust="0"/>
    <p:restoredTop sz="94629" autoAdjust="0"/>
  </p:normalViewPr>
  <p:slideViewPr>
    <p:cSldViewPr>
      <p:cViewPr>
        <p:scale>
          <a:sx n="100" d="100"/>
          <a:sy n="100" d="100"/>
        </p:scale>
        <p:origin x="-1944" y="-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54" y="-84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9BDCD6-3CFC-4CD0-A078-DB4D099622D1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B6B38A-D0EC-4DCF-989D-4490074DFFE7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Счет 302 00 имеет восемь группировочных счетов:</a:t>
          </a:r>
          <a:endParaRPr lang="ru-RU" dirty="0"/>
        </a:p>
      </dgm:t>
    </dgm:pt>
    <dgm:pt modelId="{212239F1-3528-4EEE-8504-D266770DF5A4}" type="parTrans" cxnId="{34F9E7FC-8596-4E26-9A32-0C715FDA8C46}">
      <dgm:prSet/>
      <dgm:spPr/>
      <dgm:t>
        <a:bodyPr/>
        <a:lstStyle/>
        <a:p>
          <a:endParaRPr lang="ru-RU"/>
        </a:p>
      </dgm:t>
    </dgm:pt>
    <dgm:pt modelId="{AAA02821-772D-4F5C-A169-561DA015E21D}" type="sibTrans" cxnId="{34F9E7FC-8596-4E26-9A32-0C715FDA8C46}">
      <dgm:prSet/>
      <dgm:spPr/>
      <dgm:t>
        <a:bodyPr/>
        <a:lstStyle/>
        <a:p>
          <a:endParaRPr lang="ru-RU"/>
        </a:p>
      </dgm:t>
    </dgm:pt>
    <dgm:pt modelId="{0704DEB4-8328-461B-B6C9-B31FF3758AF0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302 20 расчеты по работам, услугам</a:t>
          </a:r>
          <a:endParaRPr lang="ru-RU" sz="1400" dirty="0">
            <a:solidFill>
              <a:schemeClr val="tx1"/>
            </a:solidFill>
          </a:endParaRPr>
        </a:p>
      </dgm:t>
    </dgm:pt>
    <dgm:pt modelId="{84896826-8329-4CF0-8962-C134710E8BD9}" type="parTrans" cxnId="{366537D6-CEAB-471D-B1C8-A5068A0DEC6C}">
      <dgm:prSet/>
      <dgm:spPr/>
      <dgm:t>
        <a:bodyPr/>
        <a:lstStyle/>
        <a:p>
          <a:endParaRPr lang="ru-RU"/>
        </a:p>
      </dgm:t>
    </dgm:pt>
    <dgm:pt modelId="{4FCAA575-C0AE-408A-A92C-80CE048E3E23}" type="sibTrans" cxnId="{366537D6-CEAB-471D-B1C8-A5068A0DEC6C}">
      <dgm:prSet/>
      <dgm:spPr/>
      <dgm:t>
        <a:bodyPr/>
        <a:lstStyle/>
        <a:p>
          <a:endParaRPr lang="ru-RU"/>
        </a:p>
      </dgm:t>
    </dgm:pt>
    <dgm:pt modelId="{5B7610C5-C17B-4CDB-84F7-F5EB79FF3D79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302 70 расчеты по приобретению ценных бумаг и по иным финансовым вложениям</a:t>
          </a:r>
          <a:endParaRPr lang="ru-RU" sz="1400" dirty="0">
            <a:solidFill>
              <a:schemeClr val="tx1"/>
            </a:solidFill>
          </a:endParaRPr>
        </a:p>
      </dgm:t>
    </dgm:pt>
    <dgm:pt modelId="{72F68CC6-FAD5-4CB2-8CF3-5EE69FFEC0BE}" type="parTrans" cxnId="{F324965D-0DD5-411B-A610-1AD0B994BEE2}">
      <dgm:prSet/>
      <dgm:spPr/>
      <dgm:t>
        <a:bodyPr/>
        <a:lstStyle/>
        <a:p>
          <a:endParaRPr lang="ru-RU"/>
        </a:p>
      </dgm:t>
    </dgm:pt>
    <dgm:pt modelId="{7D150CB2-1FB0-450F-A0EA-AD20A2E53CDB}" type="sibTrans" cxnId="{F324965D-0DD5-411B-A610-1AD0B994BEE2}">
      <dgm:prSet/>
      <dgm:spPr/>
      <dgm:t>
        <a:bodyPr/>
        <a:lstStyle/>
        <a:p>
          <a:endParaRPr lang="ru-RU"/>
        </a:p>
      </dgm:t>
    </dgm:pt>
    <dgm:pt modelId="{F88C5FC4-7851-4FC8-B0E1-2A59E70A2F92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302 90 расчеты по прочим расходам</a:t>
          </a:r>
          <a:endParaRPr lang="ru-RU" dirty="0">
            <a:solidFill>
              <a:schemeClr val="tx1"/>
            </a:solidFill>
          </a:endParaRPr>
        </a:p>
      </dgm:t>
    </dgm:pt>
    <dgm:pt modelId="{251B7407-41BF-400D-8708-32B9D5FB2B11}" type="parTrans" cxnId="{01FA6347-F07C-4C6F-BE57-923BE91A0AF0}">
      <dgm:prSet/>
      <dgm:spPr/>
      <dgm:t>
        <a:bodyPr/>
        <a:lstStyle/>
        <a:p>
          <a:endParaRPr lang="ru-RU"/>
        </a:p>
      </dgm:t>
    </dgm:pt>
    <dgm:pt modelId="{6D1EB824-87EB-486C-90AC-51379622D4A6}" type="sibTrans" cxnId="{01FA6347-F07C-4C6F-BE57-923BE91A0AF0}">
      <dgm:prSet/>
      <dgm:spPr/>
      <dgm:t>
        <a:bodyPr/>
        <a:lstStyle/>
        <a:p>
          <a:endParaRPr lang="ru-RU"/>
        </a:p>
      </dgm:t>
    </dgm:pt>
    <dgm:pt modelId="{C50E8100-422B-47B7-85D1-74291D3DEAE0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302 10 расчеты по оплате труда начислениям на выплаты по оплате труда</a:t>
          </a:r>
          <a:endParaRPr lang="ru-RU" sz="1400" dirty="0">
            <a:solidFill>
              <a:schemeClr val="tx1"/>
            </a:solidFill>
          </a:endParaRPr>
        </a:p>
      </dgm:t>
    </dgm:pt>
    <dgm:pt modelId="{71631E1B-1FFC-4C26-B9A2-89204429ACA5}" type="parTrans" cxnId="{C1E22E6D-3FA8-46E1-AAFF-DEEE0318A2F3}">
      <dgm:prSet/>
      <dgm:spPr/>
      <dgm:t>
        <a:bodyPr/>
        <a:lstStyle/>
        <a:p>
          <a:endParaRPr lang="ru-RU"/>
        </a:p>
      </dgm:t>
    </dgm:pt>
    <dgm:pt modelId="{95CA3843-64D7-46FB-BE7E-252FCDEF9B07}" type="sibTrans" cxnId="{C1E22E6D-3FA8-46E1-AAFF-DEEE0318A2F3}">
      <dgm:prSet/>
      <dgm:spPr/>
      <dgm:t>
        <a:bodyPr/>
        <a:lstStyle/>
        <a:p>
          <a:endParaRPr lang="ru-RU"/>
        </a:p>
      </dgm:t>
    </dgm:pt>
    <dgm:pt modelId="{2B3AF6D4-7E4E-485D-9BD9-C7F2EF166551}">
      <dgm:prSet phldrT="[Текст]" phldr="1"/>
      <dgm:spPr/>
      <dgm:t>
        <a:bodyPr/>
        <a:lstStyle/>
        <a:p>
          <a:endParaRPr lang="ru-RU" dirty="0"/>
        </a:p>
      </dgm:t>
    </dgm:pt>
    <dgm:pt modelId="{A1053CBF-B7F2-44FC-A9B8-C69D82C1BD8E}" type="parTrans" cxnId="{EE3A3EDD-7314-4436-AE6C-32566E5F235C}">
      <dgm:prSet/>
      <dgm:spPr/>
      <dgm:t>
        <a:bodyPr/>
        <a:lstStyle/>
        <a:p>
          <a:endParaRPr lang="ru-RU"/>
        </a:p>
      </dgm:t>
    </dgm:pt>
    <dgm:pt modelId="{EC7153DD-98AD-4FA4-91AB-19847CF1F825}" type="sibTrans" cxnId="{EE3A3EDD-7314-4436-AE6C-32566E5F235C}">
      <dgm:prSet/>
      <dgm:spPr/>
      <dgm:t>
        <a:bodyPr/>
        <a:lstStyle/>
        <a:p>
          <a:endParaRPr lang="ru-RU"/>
        </a:p>
      </dgm:t>
    </dgm:pt>
    <dgm:pt modelId="{C0207BB9-492D-4C85-961F-291C12CCC91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302 60 расчеты по социальному обеспечению</a:t>
          </a:r>
          <a:endParaRPr lang="ru-RU" dirty="0">
            <a:solidFill>
              <a:schemeClr val="tx1"/>
            </a:solidFill>
          </a:endParaRPr>
        </a:p>
      </dgm:t>
    </dgm:pt>
    <dgm:pt modelId="{B400D0C4-1110-4413-9E4D-A9D6C7BB345D}" type="parTrans" cxnId="{E82B1966-1D98-44F4-B51B-5E28BEC6D8EE}">
      <dgm:prSet/>
      <dgm:spPr/>
      <dgm:t>
        <a:bodyPr/>
        <a:lstStyle/>
        <a:p>
          <a:endParaRPr lang="ru-RU"/>
        </a:p>
      </dgm:t>
    </dgm:pt>
    <dgm:pt modelId="{1373419B-81CA-44B6-A2EF-304D496436ED}" type="sibTrans" cxnId="{E82B1966-1D98-44F4-B51B-5E28BEC6D8EE}">
      <dgm:prSet/>
      <dgm:spPr/>
      <dgm:t>
        <a:bodyPr/>
        <a:lstStyle/>
        <a:p>
          <a:endParaRPr lang="ru-RU"/>
        </a:p>
      </dgm:t>
    </dgm:pt>
    <dgm:pt modelId="{D6C1B488-0C84-4395-B798-47FAE8A5B8A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302 50 расчеты по безвозмездным перечислениям бюджетам</a:t>
          </a:r>
          <a:endParaRPr lang="ru-RU" dirty="0">
            <a:solidFill>
              <a:schemeClr val="tx1"/>
            </a:solidFill>
          </a:endParaRPr>
        </a:p>
      </dgm:t>
    </dgm:pt>
    <dgm:pt modelId="{05831A7A-08B3-4938-8DC7-BE644445973C}" type="parTrans" cxnId="{0870CB7D-DD23-431B-8A50-F64F6B96B529}">
      <dgm:prSet/>
      <dgm:spPr/>
      <dgm:t>
        <a:bodyPr/>
        <a:lstStyle/>
        <a:p>
          <a:endParaRPr lang="ru-RU"/>
        </a:p>
      </dgm:t>
    </dgm:pt>
    <dgm:pt modelId="{9F762EBF-3FD5-4E28-B309-A36340CF5FA8}" type="sibTrans" cxnId="{0870CB7D-DD23-431B-8A50-F64F6B96B529}">
      <dgm:prSet/>
      <dgm:spPr/>
      <dgm:t>
        <a:bodyPr/>
        <a:lstStyle/>
        <a:p>
          <a:endParaRPr lang="ru-RU"/>
        </a:p>
      </dgm:t>
    </dgm:pt>
    <dgm:pt modelId="{9F9AA878-233C-4BAE-AD7A-46F096F323E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302 40 расчеты по безвозмездным перечислениям организациям</a:t>
          </a:r>
          <a:endParaRPr lang="ru-RU" dirty="0">
            <a:solidFill>
              <a:schemeClr val="tx1"/>
            </a:solidFill>
          </a:endParaRPr>
        </a:p>
      </dgm:t>
    </dgm:pt>
    <dgm:pt modelId="{AAC33110-7049-4653-B2FD-81A413AC7F48}" type="parTrans" cxnId="{76ACF633-0FD5-4907-A721-8563E774FCAF}">
      <dgm:prSet/>
      <dgm:spPr/>
      <dgm:t>
        <a:bodyPr/>
        <a:lstStyle/>
        <a:p>
          <a:endParaRPr lang="ru-RU"/>
        </a:p>
      </dgm:t>
    </dgm:pt>
    <dgm:pt modelId="{6FFD316F-7F24-4399-A5F5-9205639F5533}" type="sibTrans" cxnId="{76ACF633-0FD5-4907-A721-8563E774FCAF}">
      <dgm:prSet/>
      <dgm:spPr/>
      <dgm:t>
        <a:bodyPr/>
        <a:lstStyle/>
        <a:p>
          <a:endParaRPr lang="ru-RU"/>
        </a:p>
      </dgm:t>
    </dgm:pt>
    <dgm:pt modelId="{5677D473-B473-46E2-85E9-1BBC3418902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302 30 расчеты по поступлению нефинансовых активов</a:t>
          </a:r>
          <a:endParaRPr lang="ru-RU" dirty="0">
            <a:solidFill>
              <a:schemeClr val="tx1"/>
            </a:solidFill>
          </a:endParaRPr>
        </a:p>
      </dgm:t>
    </dgm:pt>
    <dgm:pt modelId="{A65BAF97-75D3-4A0E-90F0-590CFF846612}" type="parTrans" cxnId="{DC1067C9-C408-491A-B01E-FDA4D1133A89}">
      <dgm:prSet/>
      <dgm:spPr/>
      <dgm:t>
        <a:bodyPr/>
        <a:lstStyle/>
        <a:p>
          <a:endParaRPr lang="ru-RU"/>
        </a:p>
      </dgm:t>
    </dgm:pt>
    <dgm:pt modelId="{8999ED6E-8BAF-4B13-B8A4-BA78B665A7C6}" type="sibTrans" cxnId="{DC1067C9-C408-491A-B01E-FDA4D1133A89}">
      <dgm:prSet/>
      <dgm:spPr/>
      <dgm:t>
        <a:bodyPr/>
        <a:lstStyle/>
        <a:p>
          <a:endParaRPr lang="ru-RU"/>
        </a:p>
      </dgm:t>
    </dgm:pt>
    <dgm:pt modelId="{1AE07996-8B80-4671-A61F-DB64B5483C76}" type="pres">
      <dgm:prSet presAssocID="{999BDCD6-3CFC-4CD0-A078-DB4D099622D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5891BF-07FA-498E-AB94-AA397CB575C6}" type="pres">
      <dgm:prSet presAssocID="{ACB6B38A-D0EC-4DCF-989D-4490074DFFE7}" presName="centerShape" presStyleLbl="node0" presStyleIdx="0" presStyleCnt="1" custScaleX="145838" custScaleY="133950"/>
      <dgm:spPr/>
      <dgm:t>
        <a:bodyPr/>
        <a:lstStyle/>
        <a:p>
          <a:endParaRPr lang="ru-RU"/>
        </a:p>
      </dgm:t>
    </dgm:pt>
    <dgm:pt modelId="{5D3FA1CA-377B-4F66-A48C-2EA4A8AF898F}" type="pres">
      <dgm:prSet presAssocID="{0704DEB4-8328-461B-B6C9-B31FF3758AF0}" presName="node" presStyleLbl="node1" presStyleIdx="0" presStyleCnt="8" custScaleX="1869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0BE6B-1638-475C-A397-3D18A52FB5D0}" type="pres">
      <dgm:prSet presAssocID="{0704DEB4-8328-461B-B6C9-B31FF3758AF0}" presName="dummy" presStyleCnt="0"/>
      <dgm:spPr/>
    </dgm:pt>
    <dgm:pt modelId="{99D8EC9E-3600-4089-8A78-2EDDBA5A0B0F}" type="pres">
      <dgm:prSet presAssocID="{4FCAA575-C0AE-408A-A92C-80CE048E3E23}" presName="sibTrans" presStyleLbl="sibTrans2D1" presStyleIdx="0" presStyleCnt="8"/>
      <dgm:spPr/>
      <dgm:t>
        <a:bodyPr/>
        <a:lstStyle/>
        <a:p>
          <a:endParaRPr lang="ru-RU"/>
        </a:p>
      </dgm:t>
    </dgm:pt>
    <dgm:pt modelId="{54868215-5005-4A95-9F3A-E5E6BC5127FE}" type="pres">
      <dgm:prSet presAssocID="{5677D473-B473-46E2-85E9-1BBC3418902F}" presName="node" presStyleLbl="node1" presStyleIdx="1" presStyleCnt="8" custScaleX="191102" custRadScaleRad="127983" custRadScaleInc="590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7754EA-EC4A-4908-AA63-9AA3247C93C0}" type="pres">
      <dgm:prSet presAssocID="{5677D473-B473-46E2-85E9-1BBC3418902F}" presName="dummy" presStyleCnt="0"/>
      <dgm:spPr/>
    </dgm:pt>
    <dgm:pt modelId="{77C6E1FA-C42E-4ADD-9AFC-F306C1ED3A02}" type="pres">
      <dgm:prSet presAssocID="{8999ED6E-8BAF-4B13-B8A4-BA78B665A7C6}" presName="sibTrans" presStyleLbl="sibTrans2D1" presStyleIdx="1" presStyleCnt="8"/>
      <dgm:spPr/>
      <dgm:t>
        <a:bodyPr/>
        <a:lstStyle/>
        <a:p>
          <a:endParaRPr lang="ru-RU"/>
        </a:p>
      </dgm:t>
    </dgm:pt>
    <dgm:pt modelId="{6F54FED1-BCFA-4623-85DC-5C7168BE1489}" type="pres">
      <dgm:prSet presAssocID="{9F9AA878-233C-4BAE-AD7A-46F096F323E0}" presName="node" presStyleLbl="node1" presStyleIdx="2" presStyleCnt="8" custScaleX="192243" custRadScaleRad="118489" custRadScaleInc="3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02518-12D3-4228-B43E-2FEF0A6AB1A8}" type="pres">
      <dgm:prSet presAssocID="{9F9AA878-233C-4BAE-AD7A-46F096F323E0}" presName="dummy" presStyleCnt="0"/>
      <dgm:spPr/>
    </dgm:pt>
    <dgm:pt modelId="{FB1A1CDC-0F3D-4911-9B5B-2AA2240A69B8}" type="pres">
      <dgm:prSet presAssocID="{6FFD316F-7F24-4399-A5F5-9205639F5533}" presName="sibTrans" presStyleLbl="sibTrans2D1" presStyleIdx="2" presStyleCnt="8" custLinFactNeighborX="1424" custLinFactNeighborY="4066"/>
      <dgm:spPr/>
      <dgm:t>
        <a:bodyPr/>
        <a:lstStyle/>
        <a:p>
          <a:endParaRPr lang="ru-RU"/>
        </a:p>
      </dgm:t>
    </dgm:pt>
    <dgm:pt modelId="{4920AD1F-67A6-4BF8-A9CC-4BA36B35ECA1}" type="pres">
      <dgm:prSet presAssocID="{D6C1B488-0C84-4395-B798-47FAE8A5B8AA}" presName="node" presStyleLbl="node1" presStyleIdx="3" presStyleCnt="8" custScaleX="194618" custRadScaleRad="120580" custRadScaleInc="-440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7DD0B3-F84C-4890-B072-87BFA332576F}" type="pres">
      <dgm:prSet presAssocID="{D6C1B488-0C84-4395-B798-47FAE8A5B8AA}" presName="dummy" presStyleCnt="0"/>
      <dgm:spPr/>
    </dgm:pt>
    <dgm:pt modelId="{518FD5F2-91B7-4350-8DED-D7874797BE84}" type="pres">
      <dgm:prSet presAssocID="{9F762EBF-3FD5-4E28-B309-A36340CF5FA8}" presName="sibTrans" presStyleLbl="sibTrans2D1" presStyleIdx="3" presStyleCnt="8"/>
      <dgm:spPr/>
      <dgm:t>
        <a:bodyPr/>
        <a:lstStyle/>
        <a:p>
          <a:endParaRPr lang="ru-RU"/>
        </a:p>
      </dgm:t>
    </dgm:pt>
    <dgm:pt modelId="{88D44DC2-1B1F-45B7-987B-EB981ED906E6}" type="pres">
      <dgm:prSet presAssocID="{C0207BB9-492D-4C85-961F-291C12CCC91C}" presName="node" presStyleLbl="node1" presStyleIdx="4" presStyleCnt="8" custScaleX="172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541C2F-5C9D-46A6-95FC-7D2E80AB3BD7}" type="pres">
      <dgm:prSet presAssocID="{C0207BB9-492D-4C85-961F-291C12CCC91C}" presName="dummy" presStyleCnt="0"/>
      <dgm:spPr/>
    </dgm:pt>
    <dgm:pt modelId="{93B3029B-0F02-4A0C-A820-4F19D27DC0C3}" type="pres">
      <dgm:prSet presAssocID="{1373419B-81CA-44B6-A2EF-304D496436ED}" presName="sibTrans" presStyleLbl="sibTrans2D1" presStyleIdx="4" presStyleCnt="8"/>
      <dgm:spPr/>
      <dgm:t>
        <a:bodyPr/>
        <a:lstStyle/>
        <a:p>
          <a:endParaRPr lang="ru-RU"/>
        </a:p>
      </dgm:t>
    </dgm:pt>
    <dgm:pt modelId="{55C93E0B-89D4-4909-B813-553FBE31647B}" type="pres">
      <dgm:prSet presAssocID="{5B7610C5-C17B-4CDB-84F7-F5EB79FF3D79}" presName="node" presStyleLbl="node1" presStyleIdx="5" presStyleCnt="8" custScaleX="213012" custRadScaleRad="116410" custRadScaleInc="33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F67D2F-B81E-4097-9D40-22A60C67CFB2}" type="pres">
      <dgm:prSet presAssocID="{5B7610C5-C17B-4CDB-84F7-F5EB79FF3D79}" presName="dummy" presStyleCnt="0"/>
      <dgm:spPr/>
    </dgm:pt>
    <dgm:pt modelId="{BABD404A-619E-4CD7-876A-8767D6713741}" type="pres">
      <dgm:prSet presAssocID="{7D150CB2-1FB0-450F-A0EA-AD20A2E53CDB}" presName="sibTrans" presStyleLbl="sibTrans2D1" presStyleIdx="5" presStyleCnt="8"/>
      <dgm:spPr/>
      <dgm:t>
        <a:bodyPr/>
        <a:lstStyle/>
        <a:p>
          <a:endParaRPr lang="ru-RU"/>
        </a:p>
      </dgm:t>
    </dgm:pt>
    <dgm:pt modelId="{8904725C-CA0A-44EB-9225-543F44F3405F}" type="pres">
      <dgm:prSet presAssocID="{F88C5FC4-7851-4FC8-B0E1-2A59E70A2F92}" presName="node" presStyleLbl="node1" presStyleIdx="6" presStyleCnt="8" custScaleX="186596" custRadScaleRad="133141" custRadScaleInc="-5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CBE76C-F031-462A-BDCE-99EEE0FE07C0}" type="pres">
      <dgm:prSet presAssocID="{F88C5FC4-7851-4FC8-B0E1-2A59E70A2F92}" presName="dummy" presStyleCnt="0"/>
      <dgm:spPr/>
    </dgm:pt>
    <dgm:pt modelId="{0B92CAE8-92E6-46F1-9F42-5B753400509C}" type="pres">
      <dgm:prSet presAssocID="{6D1EB824-87EB-486C-90AC-51379622D4A6}" presName="sibTrans" presStyleLbl="sibTrans2D1" presStyleIdx="6" presStyleCnt="8"/>
      <dgm:spPr/>
      <dgm:t>
        <a:bodyPr/>
        <a:lstStyle/>
        <a:p>
          <a:endParaRPr lang="ru-RU"/>
        </a:p>
      </dgm:t>
    </dgm:pt>
    <dgm:pt modelId="{4C69308E-C977-495D-9E4D-F20187F26670}" type="pres">
      <dgm:prSet presAssocID="{C50E8100-422B-47B7-85D1-74291D3DEAE0}" presName="node" presStyleLbl="node1" presStyleIdx="7" presStyleCnt="8" custScaleX="208102" custRadScaleRad="123972" custRadScaleInc="-616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60E42-8E2B-4756-8656-AC7074602FF8}" type="pres">
      <dgm:prSet presAssocID="{C50E8100-422B-47B7-85D1-74291D3DEAE0}" presName="dummy" presStyleCnt="0"/>
      <dgm:spPr/>
    </dgm:pt>
    <dgm:pt modelId="{E61F0E44-0E23-4422-8FAC-013429A04DBD}" type="pres">
      <dgm:prSet presAssocID="{95CA3843-64D7-46FB-BE7E-252FCDEF9B07}" presName="sibTrans" presStyleLbl="sibTrans2D1" presStyleIdx="7" presStyleCnt="8"/>
      <dgm:spPr/>
      <dgm:t>
        <a:bodyPr/>
        <a:lstStyle/>
        <a:p>
          <a:endParaRPr lang="ru-RU"/>
        </a:p>
      </dgm:t>
    </dgm:pt>
  </dgm:ptLst>
  <dgm:cxnLst>
    <dgm:cxn modelId="{31B265A5-3990-4FD1-B446-429CEF4B20BB}" type="presOf" srcId="{0704DEB4-8328-461B-B6C9-B31FF3758AF0}" destId="{5D3FA1CA-377B-4F66-A48C-2EA4A8AF898F}" srcOrd="0" destOrd="0" presId="urn:microsoft.com/office/officeart/2005/8/layout/radial6"/>
    <dgm:cxn modelId="{BF00BB39-8FEA-4300-B48A-82667D0C87EA}" type="presOf" srcId="{1373419B-81CA-44B6-A2EF-304D496436ED}" destId="{93B3029B-0F02-4A0C-A820-4F19D27DC0C3}" srcOrd="0" destOrd="0" presId="urn:microsoft.com/office/officeart/2005/8/layout/radial6"/>
    <dgm:cxn modelId="{50FED009-86A5-4AB8-9891-C1A57786B1DA}" type="presOf" srcId="{C50E8100-422B-47B7-85D1-74291D3DEAE0}" destId="{4C69308E-C977-495D-9E4D-F20187F26670}" srcOrd="0" destOrd="0" presId="urn:microsoft.com/office/officeart/2005/8/layout/radial6"/>
    <dgm:cxn modelId="{F324965D-0DD5-411B-A610-1AD0B994BEE2}" srcId="{ACB6B38A-D0EC-4DCF-989D-4490074DFFE7}" destId="{5B7610C5-C17B-4CDB-84F7-F5EB79FF3D79}" srcOrd="5" destOrd="0" parTransId="{72F68CC6-FAD5-4CB2-8CF3-5EE69FFEC0BE}" sibTransId="{7D150CB2-1FB0-450F-A0EA-AD20A2E53CDB}"/>
    <dgm:cxn modelId="{37A53F0A-BD1E-4FE6-94D8-C71B35BF4D64}" type="presOf" srcId="{8999ED6E-8BAF-4B13-B8A4-BA78B665A7C6}" destId="{77C6E1FA-C42E-4ADD-9AFC-F306C1ED3A02}" srcOrd="0" destOrd="0" presId="urn:microsoft.com/office/officeart/2005/8/layout/radial6"/>
    <dgm:cxn modelId="{9EF176B1-9C6E-4131-BAFD-C450D183DFF6}" type="presOf" srcId="{95CA3843-64D7-46FB-BE7E-252FCDEF9B07}" destId="{E61F0E44-0E23-4422-8FAC-013429A04DBD}" srcOrd="0" destOrd="0" presId="urn:microsoft.com/office/officeart/2005/8/layout/radial6"/>
    <dgm:cxn modelId="{D5DA22F2-ED84-4084-BACC-E86AE3DF75D8}" type="presOf" srcId="{9F762EBF-3FD5-4E28-B309-A36340CF5FA8}" destId="{518FD5F2-91B7-4350-8DED-D7874797BE84}" srcOrd="0" destOrd="0" presId="urn:microsoft.com/office/officeart/2005/8/layout/radial6"/>
    <dgm:cxn modelId="{F610127F-B1BF-4B9B-96B7-155DC710A802}" type="presOf" srcId="{F88C5FC4-7851-4FC8-B0E1-2A59E70A2F92}" destId="{8904725C-CA0A-44EB-9225-543F44F3405F}" srcOrd="0" destOrd="0" presId="urn:microsoft.com/office/officeart/2005/8/layout/radial6"/>
    <dgm:cxn modelId="{01FA6347-F07C-4C6F-BE57-923BE91A0AF0}" srcId="{ACB6B38A-D0EC-4DCF-989D-4490074DFFE7}" destId="{F88C5FC4-7851-4FC8-B0E1-2A59E70A2F92}" srcOrd="6" destOrd="0" parTransId="{251B7407-41BF-400D-8708-32B9D5FB2B11}" sibTransId="{6D1EB824-87EB-486C-90AC-51379622D4A6}"/>
    <dgm:cxn modelId="{76ACF633-0FD5-4907-A721-8563E774FCAF}" srcId="{ACB6B38A-D0EC-4DCF-989D-4490074DFFE7}" destId="{9F9AA878-233C-4BAE-AD7A-46F096F323E0}" srcOrd="2" destOrd="0" parTransId="{AAC33110-7049-4653-B2FD-81A413AC7F48}" sibTransId="{6FFD316F-7F24-4399-A5F5-9205639F5533}"/>
    <dgm:cxn modelId="{34F9E7FC-8596-4E26-9A32-0C715FDA8C46}" srcId="{999BDCD6-3CFC-4CD0-A078-DB4D099622D1}" destId="{ACB6B38A-D0EC-4DCF-989D-4490074DFFE7}" srcOrd="0" destOrd="0" parTransId="{212239F1-3528-4EEE-8504-D266770DF5A4}" sibTransId="{AAA02821-772D-4F5C-A169-561DA015E21D}"/>
    <dgm:cxn modelId="{E647037D-5E9F-4CEB-B792-D1765ED8E189}" type="presOf" srcId="{6D1EB824-87EB-486C-90AC-51379622D4A6}" destId="{0B92CAE8-92E6-46F1-9F42-5B753400509C}" srcOrd="0" destOrd="0" presId="urn:microsoft.com/office/officeart/2005/8/layout/radial6"/>
    <dgm:cxn modelId="{5FE8DE2C-3427-4092-95D6-CD0B63475B47}" type="presOf" srcId="{4FCAA575-C0AE-408A-A92C-80CE048E3E23}" destId="{99D8EC9E-3600-4089-8A78-2EDDBA5A0B0F}" srcOrd="0" destOrd="0" presId="urn:microsoft.com/office/officeart/2005/8/layout/radial6"/>
    <dgm:cxn modelId="{F9A65A29-AE42-449D-B13D-D4DA3C9FE369}" type="presOf" srcId="{ACB6B38A-D0EC-4DCF-989D-4490074DFFE7}" destId="{EA5891BF-07FA-498E-AB94-AA397CB575C6}" srcOrd="0" destOrd="0" presId="urn:microsoft.com/office/officeart/2005/8/layout/radial6"/>
    <dgm:cxn modelId="{CEA2884A-DFA7-449A-BA13-0AD9CF19E372}" type="presOf" srcId="{6FFD316F-7F24-4399-A5F5-9205639F5533}" destId="{FB1A1CDC-0F3D-4911-9B5B-2AA2240A69B8}" srcOrd="0" destOrd="0" presId="urn:microsoft.com/office/officeart/2005/8/layout/radial6"/>
    <dgm:cxn modelId="{EE3A3EDD-7314-4436-AE6C-32566E5F235C}" srcId="{999BDCD6-3CFC-4CD0-A078-DB4D099622D1}" destId="{2B3AF6D4-7E4E-485D-9BD9-C7F2EF166551}" srcOrd="1" destOrd="0" parTransId="{A1053CBF-B7F2-44FC-A9B8-C69D82C1BD8E}" sibTransId="{EC7153DD-98AD-4FA4-91AB-19847CF1F825}"/>
    <dgm:cxn modelId="{7FF65A43-04B7-46A4-8185-D59A551803FC}" type="presOf" srcId="{5677D473-B473-46E2-85E9-1BBC3418902F}" destId="{54868215-5005-4A95-9F3A-E5E6BC5127FE}" srcOrd="0" destOrd="0" presId="urn:microsoft.com/office/officeart/2005/8/layout/radial6"/>
    <dgm:cxn modelId="{DC1067C9-C408-491A-B01E-FDA4D1133A89}" srcId="{ACB6B38A-D0EC-4DCF-989D-4490074DFFE7}" destId="{5677D473-B473-46E2-85E9-1BBC3418902F}" srcOrd="1" destOrd="0" parTransId="{A65BAF97-75D3-4A0E-90F0-590CFF846612}" sibTransId="{8999ED6E-8BAF-4B13-B8A4-BA78B665A7C6}"/>
    <dgm:cxn modelId="{C1E22E6D-3FA8-46E1-AAFF-DEEE0318A2F3}" srcId="{ACB6B38A-D0EC-4DCF-989D-4490074DFFE7}" destId="{C50E8100-422B-47B7-85D1-74291D3DEAE0}" srcOrd="7" destOrd="0" parTransId="{71631E1B-1FFC-4C26-B9A2-89204429ACA5}" sibTransId="{95CA3843-64D7-46FB-BE7E-252FCDEF9B07}"/>
    <dgm:cxn modelId="{A4A18B77-5D8A-4EFF-8B21-6584628FD8F2}" type="presOf" srcId="{999BDCD6-3CFC-4CD0-A078-DB4D099622D1}" destId="{1AE07996-8B80-4671-A61F-DB64B5483C76}" srcOrd="0" destOrd="0" presId="urn:microsoft.com/office/officeart/2005/8/layout/radial6"/>
    <dgm:cxn modelId="{EB6E7249-818B-4450-B6E7-8695F71F822F}" type="presOf" srcId="{7D150CB2-1FB0-450F-A0EA-AD20A2E53CDB}" destId="{BABD404A-619E-4CD7-876A-8767D6713741}" srcOrd="0" destOrd="0" presId="urn:microsoft.com/office/officeart/2005/8/layout/radial6"/>
    <dgm:cxn modelId="{C9E5A7BF-8460-492C-96ED-1A4881FC1DE3}" type="presOf" srcId="{5B7610C5-C17B-4CDB-84F7-F5EB79FF3D79}" destId="{55C93E0B-89D4-4909-B813-553FBE31647B}" srcOrd="0" destOrd="0" presId="urn:microsoft.com/office/officeart/2005/8/layout/radial6"/>
    <dgm:cxn modelId="{366537D6-CEAB-471D-B1C8-A5068A0DEC6C}" srcId="{ACB6B38A-D0EC-4DCF-989D-4490074DFFE7}" destId="{0704DEB4-8328-461B-B6C9-B31FF3758AF0}" srcOrd="0" destOrd="0" parTransId="{84896826-8329-4CF0-8962-C134710E8BD9}" sibTransId="{4FCAA575-C0AE-408A-A92C-80CE048E3E23}"/>
    <dgm:cxn modelId="{98FEEA06-6D94-4959-86B8-7D4CB3F5B5A3}" type="presOf" srcId="{D6C1B488-0C84-4395-B798-47FAE8A5B8AA}" destId="{4920AD1F-67A6-4BF8-A9CC-4BA36B35ECA1}" srcOrd="0" destOrd="0" presId="urn:microsoft.com/office/officeart/2005/8/layout/radial6"/>
    <dgm:cxn modelId="{CA8D39E6-F5DC-412D-B798-33867FFBB828}" type="presOf" srcId="{C0207BB9-492D-4C85-961F-291C12CCC91C}" destId="{88D44DC2-1B1F-45B7-987B-EB981ED906E6}" srcOrd="0" destOrd="0" presId="urn:microsoft.com/office/officeart/2005/8/layout/radial6"/>
    <dgm:cxn modelId="{CF153650-C830-4ACC-8B5C-B4ABAC676617}" type="presOf" srcId="{9F9AA878-233C-4BAE-AD7A-46F096F323E0}" destId="{6F54FED1-BCFA-4623-85DC-5C7168BE1489}" srcOrd="0" destOrd="0" presId="urn:microsoft.com/office/officeart/2005/8/layout/radial6"/>
    <dgm:cxn modelId="{E82B1966-1D98-44F4-B51B-5E28BEC6D8EE}" srcId="{ACB6B38A-D0EC-4DCF-989D-4490074DFFE7}" destId="{C0207BB9-492D-4C85-961F-291C12CCC91C}" srcOrd="4" destOrd="0" parTransId="{B400D0C4-1110-4413-9E4D-A9D6C7BB345D}" sibTransId="{1373419B-81CA-44B6-A2EF-304D496436ED}"/>
    <dgm:cxn modelId="{0870CB7D-DD23-431B-8A50-F64F6B96B529}" srcId="{ACB6B38A-D0EC-4DCF-989D-4490074DFFE7}" destId="{D6C1B488-0C84-4395-B798-47FAE8A5B8AA}" srcOrd="3" destOrd="0" parTransId="{05831A7A-08B3-4938-8DC7-BE644445973C}" sibTransId="{9F762EBF-3FD5-4E28-B309-A36340CF5FA8}"/>
    <dgm:cxn modelId="{F2B582B1-DA33-4279-A57F-83A80A5D3364}" type="presParOf" srcId="{1AE07996-8B80-4671-A61F-DB64B5483C76}" destId="{EA5891BF-07FA-498E-AB94-AA397CB575C6}" srcOrd="0" destOrd="0" presId="urn:microsoft.com/office/officeart/2005/8/layout/radial6"/>
    <dgm:cxn modelId="{2DBE5D8D-1F9B-4207-8C6F-86B096EE7F51}" type="presParOf" srcId="{1AE07996-8B80-4671-A61F-DB64B5483C76}" destId="{5D3FA1CA-377B-4F66-A48C-2EA4A8AF898F}" srcOrd="1" destOrd="0" presId="urn:microsoft.com/office/officeart/2005/8/layout/radial6"/>
    <dgm:cxn modelId="{D1686416-F048-4389-A519-C12DC890BBD1}" type="presParOf" srcId="{1AE07996-8B80-4671-A61F-DB64B5483C76}" destId="{3520BE6B-1638-475C-A397-3D18A52FB5D0}" srcOrd="2" destOrd="0" presId="urn:microsoft.com/office/officeart/2005/8/layout/radial6"/>
    <dgm:cxn modelId="{C3DF357F-F7F8-47BA-9230-7CC19DD27973}" type="presParOf" srcId="{1AE07996-8B80-4671-A61F-DB64B5483C76}" destId="{99D8EC9E-3600-4089-8A78-2EDDBA5A0B0F}" srcOrd="3" destOrd="0" presId="urn:microsoft.com/office/officeart/2005/8/layout/radial6"/>
    <dgm:cxn modelId="{3840C1E0-7CC9-494E-9DFB-48C87AE4FFCE}" type="presParOf" srcId="{1AE07996-8B80-4671-A61F-DB64B5483C76}" destId="{54868215-5005-4A95-9F3A-E5E6BC5127FE}" srcOrd="4" destOrd="0" presId="urn:microsoft.com/office/officeart/2005/8/layout/radial6"/>
    <dgm:cxn modelId="{3DE03FFD-D42A-4912-8345-288893493F5A}" type="presParOf" srcId="{1AE07996-8B80-4671-A61F-DB64B5483C76}" destId="{9F7754EA-EC4A-4908-AA63-9AA3247C93C0}" srcOrd="5" destOrd="0" presId="urn:microsoft.com/office/officeart/2005/8/layout/radial6"/>
    <dgm:cxn modelId="{7B19B926-229F-4792-9283-B29C41A3419C}" type="presParOf" srcId="{1AE07996-8B80-4671-A61F-DB64B5483C76}" destId="{77C6E1FA-C42E-4ADD-9AFC-F306C1ED3A02}" srcOrd="6" destOrd="0" presId="urn:microsoft.com/office/officeart/2005/8/layout/radial6"/>
    <dgm:cxn modelId="{2047E335-E536-4407-A0E9-B8C32A258C1C}" type="presParOf" srcId="{1AE07996-8B80-4671-A61F-DB64B5483C76}" destId="{6F54FED1-BCFA-4623-85DC-5C7168BE1489}" srcOrd="7" destOrd="0" presId="urn:microsoft.com/office/officeart/2005/8/layout/radial6"/>
    <dgm:cxn modelId="{0078A148-48FD-4C8E-A9DE-1501CECEAE60}" type="presParOf" srcId="{1AE07996-8B80-4671-A61F-DB64B5483C76}" destId="{60702518-12D3-4228-B43E-2FEF0A6AB1A8}" srcOrd="8" destOrd="0" presId="urn:microsoft.com/office/officeart/2005/8/layout/radial6"/>
    <dgm:cxn modelId="{7EE0ADC4-229A-458F-BF43-27EC7F90715A}" type="presParOf" srcId="{1AE07996-8B80-4671-A61F-DB64B5483C76}" destId="{FB1A1CDC-0F3D-4911-9B5B-2AA2240A69B8}" srcOrd="9" destOrd="0" presId="urn:microsoft.com/office/officeart/2005/8/layout/radial6"/>
    <dgm:cxn modelId="{B661F1AD-696D-4569-87B4-E9DCB7B7DA59}" type="presParOf" srcId="{1AE07996-8B80-4671-A61F-DB64B5483C76}" destId="{4920AD1F-67A6-4BF8-A9CC-4BA36B35ECA1}" srcOrd="10" destOrd="0" presId="urn:microsoft.com/office/officeart/2005/8/layout/radial6"/>
    <dgm:cxn modelId="{3A604CF1-89FE-46D9-89BC-BB6B5655791F}" type="presParOf" srcId="{1AE07996-8B80-4671-A61F-DB64B5483C76}" destId="{367DD0B3-F84C-4890-B072-87BFA332576F}" srcOrd="11" destOrd="0" presId="urn:microsoft.com/office/officeart/2005/8/layout/radial6"/>
    <dgm:cxn modelId="{5B6BC109-D7EC-4224-9157-B8D7A70E9694}" type="presParOf" srcId="{1AE07996-8B80-4671-A61F-DB64B5483C76}" destId="{518FD5F2-91B7-4350-8DED-D7874797BE84}" srcOrd="12" destOrd="0" presId="urn:microsoft.com/office/officeart/2005/8/layout/radial6"/>
    <dgm:cxn modelId="{C27AA686-6BD6-4494-B2E2-94B45DD9ADD3}" type="presParOf" srcId="{1AE07996-8B80-4671-A61F-DB64B5483C76}" destId="{88D44DC2-1B1F-45B7-987B-EB981ED906E6}" srcOrd="13" destOrd="0" presId="urn:microsoft.com/office/officeart/2005/8/layout/radial6"/>
    <dgm:cxn modelId="{19C158DB-157F-485A-8F97-53FB390622DA}" type="presParOf" srcId="{1AE07996-8B80-4671-A61F-DB64B5483C76}" destId="{DE541C2F-5C9D-46A6-95FC-7D2E80AB3BD7}" srcOrd="14" destOrd="0" presId="urn:microsoft.com/office/officeart/2005/8/layout/radial6"/>
    <dgm:cxn modelId="{B29B1BE0-3454-4C7B-853B-7209D2B3ADE1}" type="presParOf" srcId="{1AE07996-8B80-4671-A61F-DB64B5483C76}" destId="{93B3029B-0F02-4A0C-A820-4F19D27DC0C3}" srcOrd="15" destOrd="0" presId="urn:microsoft.com/office/officeart/2005/8/layout/radial6"/>
    <dgm:cxn modelId="{9FF6D399-683E-4109-A0C8-5F07F9768264}" type="presParOf" srcId="{1AE07996-8B80-4671-A61F-DB64B5483C76}" destId="{55C93E0B-89D4-4909-B813-553FBE31647B}" srcOrd="16" destOrd="0" presId="urn:microsoft.com/office/officeart/2005/8/layout/radial6"/>
    <dgm:cxn modelId="{8F903D6A-5156-484B-95DA-4CF3DF46575C}" type="presParOf" srcId="{1AE07996-8B80-4671-A61F-DB64B5483C76}" destId="{AFF67D2F-B81E-4097-9D40-22A60C67CFB2}" srcOrd="17" destOrd="0" presId="urn:microsoft.com/office/officeart/2005/8/layout/radial6"/>
    <dgm:cxn modelId="{6C06F4E9-16C8-45AC-88AF-5ABCA688A98E}" type="presParOf" srcId="{1AE07996-8B80-4671-A61F-DB64B5483C76}" destId="{BABD404A-619E-4CD7-876A-8767D6713741}" srcOrd="18" destOrd="0" presId="urn:microsoft.com/office/officeart/2005/8/layout/radial6"/>
    <dgm:cxn modelId="{9E39B256-0C68-4474-8CE9-2D46A18CB95F}" type="presParOf" srcId="{1AE07996-8B80-4671-A61F-DB64B5483C76}" destId="{8904725C-CA0A-44EB-9225-543F44F3405F}" srcOrd="19" destOrd="0" presId="urn:microsoft.com/office/officeart/2005/8/layout/radial6"/>
    <dgm:cxn modelId="{776E25A0-FD24-4379-9E9C-8C56F814D6AB}" type="presParOf" srcId="{1AE07996-8B80-4671-A61F-DB64B5483C76}" destId="{3ACBE76C-F031-462A-BDCE-99EEE0FE07C0}" srcOrd="20" destOrd="0" presId="urn:microsoft.com/office/officeart/2005/8/layout/radial6"/>
    <dgm:cxn modelId="{C99F0655-8758-402A-98B9-692DDE336FFA}" type="presParOf" srcId="{1AE07996-8B80-4671-A61F-DB64B5483C76}" destId="{0B92CAE8-92E6-46F1-9F42-5B753400509C}" srcOrd="21" destOrd="0" presId="urn:microsoft.com/office/officeart/2005/8/layout/radial6"/>
    <dgm:cxn modelId="{41F90099-7AB0-4C48-A0A9-99F84B93CC0B}" type="presParOf" srcId="{1AE07996-8B80-4671-A61F-DB64B5483C76}" destId="{4C69308E-C977-495D-9E4D-F20187F26670}" srcOrd="22" destOrd="0" presId="urn:microsoft.com/office/officeart/2005/8/layout/radial6"/>
    <dgm:cxn modelId="{A2150C4D-238E-4BD3-B86C-CFFD74DC5B08}" type="presParOf" srcId="{1AE07996-8B80-4671-A61F-DB64B5483C76}" destId="{26160E42-8E2B-4756-8656-AC7074602FF8}" srcOrd="23" destOrd="0" presId="urn:microsoft.com/office/officeart/2005/8/layout/radial6"/>
    <dgm:cxn modelId="{24FD384F-2491-4C50-ABC9-8B515226C72B}" type="presParOf" srcId="{1AE07996-8B80-4671-A61F-DB64B5483C76}" destId="{E61F0E44-0E23-4422-8FAC-013429A04DBD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1F0E44-0E23-4422-8FAC-013429A04DBD}">
      <dsp:nvSpPr>
        <dsp:cNvPr id="0" name=""/>
        <dsp:cNvSpPr/>
      </dsp:nvSpPr>
      <dsp:spPr>
        <a:xfrm>
          <a:off x="1064105" y="448724"/>
          <a:ext cx="4890341" cy="4890341"/>
        </a:xfrm>
        <a:prstGeom prst="blockArc">
          <a:avLst>
            <a:gd name="adj1" fmla="val 13393915"/>
            <a:gd name="adj2" fmla="val 17166941"/>
            <a:gd name="adj3" fmla="val 34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92CAE8-92E6-46F1-9F42-5B753400509C}">
      <dsp:nvSpPr>
        <dsp:cNvPr id="0" name=""/>
        <dsp:cNvSpPr/>
      </dsp:nvSpPr>
      <dsp:spPr>
        <a:xfrm>
          <a:off x="1043555" y="470314"/>
          <a:ext cx="4890341" cy="4890341"/>
        </a:xfrm>
        <a:prstGeom prst="blockArc">
          <a:avLst>
            <a:gd name="adj1" fmla="val 10633922"/>
            <a:gd name="adj2" fmla="val 13436553"/>
            <a:gd name="adj3" fmla="val 34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BD404A-619E-4CD7-876A-8767D6713741}">
      <dsp:nvSpPr>
        <dsp:cNvPr id="0" name=""/>
        <dsp:cNvSpPr/>
      </dsp:nvSpPr>
      <dsp:spPr>
        <a:xfrm>
          <a:off x="1041116" y="427723"/>
          <a:ext cx="4890341" cy="4890341"/>
        </a:xfrm>
        <a:prstGeom prst="blockArc">
          <a:avLst>
            <a:gd name="adj1" fmla="val 7629865"/>
            <a:gd name="adj2" fmla="val 10572896"/>
            <a:gd name="adj3" fmla="val 34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B3029B-0F02-4A0C-A820-4F19D27DC0C3}">
      <dsp:nvSpPr>
        <dsp:cNvPr id="0" name=""/>
        <dsp:cNvSpPr/>
      </dsp:nvSpPr>
      <dsp:spPr>
        <a:xfrm>
          <a:off x="1237972" y="594315"/>
          <a:ext cx="4890341" cy="4890341"/>
        </a:xfrm>
        <a:prstGeom prst="blockArc">
          <a:avLst>
            <a:gd name="adj1" fmla="val 4689426"/>
            <a:gd name="adj2" fmla="val 7998948"/>
            <a:gd name="adj3" fmla="val 34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8FD5F2-91B7-4350-8DED-D7874797BE84}">
      <dsp:nvSpPr>
        <dsp:cNvPr id="0" name=""/>
        <dsp:cNvSpPr/>
      </dsp:nvSpPr>
      <dsp:spPr>
        <a:xfrm>
          <a:off x="2328377" y="618548"/>
          <a:ext cx="4890341" cy="4890341"/>
        </a:xfrm>
        <a:prstGeom prst="blockArc">
          <a:avLst>
            <a:gd name="adj1" fmla="val 2750902"/>
            <a:gd name="adj2" fmla="val 6263348"/>
            <a:gd name="adj3" fmla="val 34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1A1CDC-0F3D-4911-9B5B-2AA2240A69B8}">
      <dsp:nvSpPr>
        <dsp:cNvPr id="0" name=""/>
        <dsp:cNvSpPr/>
      </dsp:nvSpPr>
      <dsp:spPr>
        <a:xfrm>
          <a:off x="2253255" y="970829"/>
          <a:ext cx="4890341" cy="4890341"/>
        </a:xfrm>
        <a:prstGeom prst="blockArc">
          <a:avLst>
            <a:gd name="adj1" fmla="val 21314650"/>
            <a:gd name="adj2" fmla="val 2449043"/>
            <a:gd name="adj3" fmla="val 34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C6E1FA-C42E-4ADD-9AFC-F306C1ED3A02}">
      <dsp:nvSpPr>
        <dsp:cNvPr id="0" name=""/>
        <dsp:cNvSpPr/>
      </dsp:nvSpPr>
      <dsp:spPr>
        <a:xfrm>
          <a:off x="2226621" y="78946"/>
          <a:ext cx="4890341" cy="4890341"/>
        </a:xfrm>
        <a:prstGeom prst="blockArc">
          <a:avLst>
            <a:gd name="adj1" fmla="val 19549288"/>
            <a:gd name="adj2" fmla="val 711442"/>
            <a:gd name="adj3" fmla="val 34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D8EC9E-3600-4089-8A78-2EDDBA5A0B0F}">
      <dsp:nvSpPr>
        <dsp:cNvPr id="0" name=""/>
        <dsp:cNvSpPr/>
      </dsp:nvSpPr>
      <dsp:spPr>
        <a:xfrm>
          <a:off x="2503128" y="415801"/>
          <a:ext cx="4890341" cy="4890341"/>
        </a:xfrm>
        <a:prstGeom prst="blockArc">
          <a:avLst>
            <a:gd name="adj1" fmla="val 15075785"/>
            <a:gd name="adj2" fmla="val 18925007"/>
            <a:gd name="adj3" fmla="val 34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5891BF-07FA-498E-AB94-AA397CB575C6}">
      <dsp:nvSpPr>
        <dsp:cNvPr id="0" name=""/>
        <dsp:cNvSpPr/>
      </dsp:nvSpPr>
      <dsp:spPr>
        <a:xfrm>
          <a:off x="2961163" y="1872207"/>
          <a:ext cx="2430359" cy="22322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Счет 302 00 имеет восемь группировочных счетов:</a:t>
          </a:r>
          <a:endParaRPr lang="ru-RU" sz="1800" kern="1200" dirty="0"/>
        </a:p>
      </dsp:txBody>
      <dsp:txXfrm>
        <a:off x="3317081" y="2199112"/>
        <a:ext cx="1718523" cy="1578438"/>
      </dsp:txXfrm>
    </dsp:sp>
    <dsp:sp modelId="{5D3FA1CA-377B-4F66-A48C-2EA4A8AF898F}">
      <dsp:nvSpPr>
        <dsp:cNvPr id="0" name=""/>
        <dsp:cNvSpPr/>
      </dsp:nvSpPr>
      <dsp:spPr>
        <a:xfrm>
          <a:off x="3085773" y="1889"/>
          <a:ext cx="2181141" cy="1166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302 20 расчеты по работам, услугам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405194" y="172724"/>
        <a:ext cx="1542299" cy="824865"/>
      </dsp:txXfrm>
    </dsp:sp>
    <dsp:sp modelId="{54868215-5005-4A95-9F3A-E5E6BC5127FE}">
      <dsp:nvSpPr>
        <dsp:cNvPr id="0" name=""/>
        <dsp:cNvSpPr/>
      </dsp:nvSpPr>
      <dsp:spPr>
        <a:xfrm>
          <a:off x="5545281" y="590809"/>
          <a:ext cx="2229272" cy="1166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302 30 расчеты по поступлению нефинансовых активов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871750" y="761644"/>
        <a:ext cx="1576334" cy="824865"/>
      </dsp:txXfrm>
    </dsp:sp>
    <dsp:sp modelId="{6F54FED1-BCFA-4623-85DC-5C7168BE1489}">
      <dsp:nvSpPr>
        <dsp:cNvPr id="0" name=""/>
        <dsp:cNvSpPr/>
      </dsp:nvSpPr>
      <dsp:spPr>
        <a:xfrm>
          <a:off x="5902397" y="2434644"/>
          <a:ext cx="2242582" cy="1166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302 40 расчеты по безвозмездным перечислениям организациям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6230816" y="2605479"/>
        <a:ext cx="1585744" cy="824865"/>
      </dsp:txXfrm>
    </dsp:sp>
    <dsp:sp modelId="{4920AD1F-67A6-4BF8-A9CC-4BA36B35ECA1}">
      <dsp:nvSpPr>
        <dsp:cNvPr id="0" name=""/>
        <dsp:cNvSpPr/>
      </dsp:nvSpPr>
      <dsp:spPr>
        <a:xfrm>
          <a:off x="5312358" y="4204726"/>
          <a:ext cx="2270287" cy="1166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302 50 расчеты по безвозмездным перечислениям бюджетам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644834" y="4375561"/>
        <a:ext cx="1605335" cy="824865"/>
      </dsp:txXfrm>
    </dsp:sp>
    <dsp:sp modelId="{88D44DC2-1B1F-45B7-987B-EB981ED906E6}">
      <dsp:nvSpPr>
        <dsp:cNvPr id="0" name=""/>
        <dsp:cNvSpPr/>
      </dsp:nvSpPr>
      <dsp:spPr>
        <a:xfrm>
          <a:off x="3168113" y="4808239"/>
          <a:ext cx="2016461" cy="1166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302 60 расчеты по социальному обеспечению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463417" y="4979074"/>
        <a:ext cx="1425853" cy="824865"/>
      </dsp:txXfrm>
    </dsp:sp>
    <dsp:sp modelId="{55C93E0B-89D4-4909-B813-553FBE31647B}">
      <dsp:nvSpPr>
        <dsp:cNvPr id="0" name=""/>
        <dsp:cNvSpPr/>
      </dsp:nvSpPr>
      <dsp:spPr>
        <a:xfrm>
          <a:off x="792088" y="4204729"/>
          <a:ext cx="2484860" cy="1166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302 70 расчеты по приобретению ценных бумаг и по иным финансовым вложениям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1155987" y="4375564"/>
        <a:ext cx="1757062" cy="824865"/>
      </dsp:txXfrm>
    </dsp:sp>
    <dsp:sp modelId="{8904725C-CA0A-44EB-9225-543F44F3405F}">
      <dsp:nvSpPr>
        <dsp:cNvPr id="0" name=""/>
        <dsp:cNvSpPr/>
      </dsp:nvSpPr>
      <dsp:spPr>
        <a:xfrm>
          <a:off x="0" y="2448269"/>
          <a:ext cx="2176708" cy="1166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302 90 расчеты по прочим расходам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18772" y="2619104"/>
        <a:ext cx="1539164" cy="824865"/>
      </dsp:txXfrm>
    </dsp:sp>
    <dsp:sp modelId="{4C69308E-C977-495D-9E4D-F20187F26670}">
      <dsp:nvSpPr>
        <dsp:cNvPr id="0" name=""/>
        <dsp:cNvSpPr/>
      </dsp:nvSpPr>
      <dsp:spPr>
        <a:xfrm>
          <a:off x="544561" y="664565"/>
          <a:ext cx="2427583" cy="11665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302 10 расчеты по оплате труда начислениям на выплаты по оплате труда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900072" y="835400"/>
        <a:ext cx="1716561" cy="8248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85440A-1C35-4D72-B5A9-8726BA6E3757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B8DE3-045C-4DD5-AB26-53FD43AF32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61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5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5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0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1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6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1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915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492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247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109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2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4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5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20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260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312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365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417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274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400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216" indent="0">
              <a:buNone/>
              <a:defRPr sz="1800" b="1"/>
            </a:lvl2pPr>
            <a:lvl3pPr marL="810433" indent="0">
              <a:buNone/>
              <a:defRPr sz="1600" b="1"/>
            </a:lvl3pPr>
            <a:lvl4pPr marL="1215649" indent="0">
              <a:buNone/>
              <a:defRPr sz="1400" b="1"/>
            </a:lvl4pPr>
            <a:lvl5pPr marL="1620865" indent="0">
              <a:buNone/>
              <a:defRPr sz="1400" b="1"/>
            </a:lvl5pPr>
            <a:lvl6pPr marL="2026082" indent="0">
              <a:buNone/>
              <a:defRPr sz="1400" b="1"/>
            </a:lvl6pPr>
            <a:lvl7pPr marL="2431298" indent="0">
              <a:buNone/>
              <a:defRPr sz="1400" b="1"/>
            </a:lvl7pPr>
            <a:lvl8pPr marL="2836515" indent="0">
              <a:buNone/>
              <a:defRPr sz="1400" b="1"/>
            </a:lvl8pPr>
            <a:lvl9pPr marL="3241731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4"/>
            <a:ext cx="4041775" cy="63976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216" indent="0">
              <a:buNone/>
              <a:defRPr sz="1800" b="1"/>
            </a:lvl2pPr>
            <a:lvl3pPr marL="810433" indent="0">
              <a:buNone/>
              <a:defRPr sz="1600" b="1"/>
            </a:lvl3pPr>
            <a:lvl4pPr marL="1215649" indent="0">
              <a:buNone/>
              <a:defRPr sz="1400" b="1"/>
            </a:lvl4pPr>
            <a:lvl5pPr marL="1620865" indent="0">
              <a:buNone/>
              <a:defRPr sz="1400" b="1"/>
            </a:lvl5pPr>
            <a:lvl6pPr marL="2026082" indent="0">
              <a:buNone/>
              <a:defRPr sz="1400" b="1"/>
            </a:lvl6pPr>
            <a:lvl7pPr marL="2431298" indent="0">
              <a:buNone/>
              <a:defRPr sz="1400" b="1"/>
            </a:lvl7pPr>
            <a:lvl8pPr marL="2836515" indent="0">
              <a:buNone/>
              <a:defRPr sz="1400" b="1"/>
            </a:lvl8pPr>
            <a:lvl9pPr marL="3241731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1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046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58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1" cy="5853113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200"/>
            </a:lvl1pPr>
            <a:lvl2pPr marL="405216" indent="0">
              <a:buNone/>
              <a:defRPr sz="1100"/>
            </a:lvl2pPr>
            <a:lvl3pPr marL="810433" indent="0">
              <a:buNone/>
              <a:defRPr sz="900"/>
            </a:lvl3pPr>
            <a:lvl4pPr marL="1215649" indent="0">
              <a:buNone/>
              <a:defRPr sz="800"/>
            </a:lvl4pPr>
            <a:lvl5pPr marL="1620865" indent="0">
              <a:buNone/>
              <a:defRPr sz="800"/>
            </a:lvl5pPr>
            <a:lvl6pPr marL="2026082" indent="0">
              <a:buNone/>
              <a:defRPr sz="800"/>
            </a:lvl6pPr>
            <a:lvl7pPr marL="2431298" indent="0">
              <a:buNone/>
              <a:defRPr sz="800"/>
            </a:lvl7pPr>
            <a:lvl8pPr marL="2836515" indent="0">
              <a:buNone/>
              <a:defRPr sz="800"/>
            </a:lvl8pPr>
            <a:lvl9pPr marL="3241731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216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800"/>
            </a:lvl1pPr>
            <a:lvl2pPr marL="405216" indent="0">
              <a:buNone/>
              <a:defRPr sz="2500"/>
            </a:lvl2pPr>
            <a:lvl3pPr marL="810433" indent="0">
              <a:buNone/>
              <a:defRPr sz="2100"/>
            </a:lvl3pPr>
            <a:lvl4pPr marL="1215649" indent="0">
              <a:buNone/>
              <a:defRPr sz="1800"/>
            </a:lvl4pPr>
            <a:lvl5pPr marL="1620865" indent="0">
              <a:buNone/>
              <a:defRPr sz="1800"/>
            </a:lvl5pPr>
            <a:lvl6pPr marL="2026082" indent="0">
              <a:buNone/>
              <a:defRPr sz="1800"/>
            </a:lvl6pPr>
            <a:lvl7pPr marL="2431298" indent="0">
              <a:buNone/>
              <a:defRPr sz="1800"/>
            </a:lvl7pPr>
            <a:lvl8pPr marL="2836515" indent="0">
              <a:buNone/>
              <a:defRPr sz="1800"/>
            </a:lvl8pPr>
            <a:lvl9pPr marL="3241731" indent="0">
              <a:buNone/>
              <a:defRPr sz="1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200"/>
            </a:lvl1pPr>
            <a:lvl2pPr marL="405216" indent="0">
              <a:buNone/>
              <a:defRPr sz="1100"/>
            </a:lvl2pPr>
            <a:lvl3pPr marL="810433" indent="0">
              <a:buNone/>
              <a:defRPr sz="900"/>
            </a:lvl3pPr>
            <a:lvl4pPr marL="1215649" indent="0">
              <a:buNone/>
              <a:defRPr sz="800"/>
            </a:lvl4pPr>
            <a:lvl5pPr marL="1620865" indent="0">
              <a:buNone/>
              <a:defRPr sz="800"/>
            </a:lvl5pPr>
            <a:lvl6pPr marL="2026082" indent="0">
              <a:buNone/>
              <a:defRPr sz="800"/>
            </a:lvl6pPr>
            <a:lvl7pPr marL="2431298" indent="0">
              <a:buNone/>
              <a:defRPr sz="800"/>
            </a:lvl7pPr>
            <a:lvl8pPr marL="2836515" indent="0">
              <a:buNone/>
              <a:defRPr sz="800"/>
            </a:lvl8pPr>
            <a:lvl9pPr marL="3241731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0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81043" tIns="40522" rIns="81043" bIns="4052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81043" tIns="40522" rIns="81043" bIns="4052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E4149-4735-48FB-B524-BC2791F2CAAB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086C4-9980-4C73-A632-6613858D4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533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810433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3912" indent="-303912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77" indent="-253260" algn="l" defTabSz="8104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3041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18257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474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8690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3906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39123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4339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216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433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649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865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082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1298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6515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1731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garantF1://10800200.20001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487364" y="2439990"/>
            <a:ext cx="8291512" cy="3437284"/>
          </a:xfrm>
          <a:prstGeom prst="rect">
            <a:avLst/>
          </a:prstGeom>
        </p:spPr>
        <p:txBody>
          <a:bodyPr lIns="81043" tIns="40522" rIns="81043" bIns="40522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0">
              <a:buNone/>
              <a:defRPr/>
            </a:pPr>
            <a:r>
              <a:rPr lang="ru-RU" sz="25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sz="2500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 defTabSz="0">
              <a:buNone/>
              <a:defRPr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Особенности учета операций по счетам </a:t>
            </a:r>
          </a:p>
          <a:p>
            <a:pPr marL="0" indent="0" algn="ctr" defTabSz="0">
              <a:buNone/>
              <a:defRPr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раздела 3 «Обязательства» </a:t>
            </a:r>
          </a:p>
          <a:p>
            <a:pPr marL="0" indent="0" algn="ctr" defTabSz="0">
              <a:buNone/>
              <a:defRPr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согласно приказу Минфина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России от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06 декабря 2010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№162н</a:t>
            </a:r>
          </a:p>
          <a:p>
            <a:pPr marL="0" indent="0" algn="ctr" defTabSz="0">
              <a:buNone/>
              <a:defRPr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1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Об утверждении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плана счетов бюджетного учета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инструкции</a:t>
            </a:r>
          </a:p>
          <a:p>
            <a:pPr marL="0" indent="0" algn="ctr" defTabSz="0">
              <a:buNone/>
              <a:defRPr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по его применению»</a:t>
            </a:r>
            <a:endParaRPr lang="ru-RU" sz="21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63688" y="143989"/>
            <a:ext cx="6408712" cy="974387"/>
          </a:xfrm>
          <a:prstGeom prst="rect">
            <a:avLst/>
          </a:prstGeom>
        </p:spPr>
        <p:txBody>
          <a:bodyPr wrap="square" lIns="81043" tIns="40522" rIns="81043" bIns="40522">
            <a:spAutoFit/>
          </a:bodyPr>
          <a:lstStyle/>
          <a:p>
            <a:pPr algn="ctr"/>
            <a:r>
              <a:rPr lang="ru-RU" sz="2100" b="1" i="1" dirty="0">
                <a:solidFill>
                  <a:srgbClr val="000099"/>
                </a:solidFill>
              </a:rPr>
              <a:t>Управление Федерального казначейства по Чеченской Республике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7077" y="1349028"/>
            <a:ext cx="8496944" cy="328057"/>
          </a:xfrm>
          <a:prstGeom prst="rect">
            <a:avLst/>
          </a:prstGeom>
        </p:spPr>
        <p:txBody>
          <a:bodyPr wrap="square" lIns="81043" tIns="40522" rIns="81043" bIns="40522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централизованной бухгалтерии</a:t>
            </a:r>
          </a:p>
        </p:txBody>
      </p:sp>
    </p:spTree>
    <p:extLst>
      <p:ext uri="{BB962C8B-B14F-4D97-AF65-F5344CB8AC3E}">
        <p14:creationId xmlns:p14="http://schemas.microsoft.com/office/powerpoint/2010/main" val="6985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217" y="218599"/>
            <a:ext cx="8496945" cy="3280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b="1" dirty="0"/>
              <a:t>Счет </a:t>
            </a:r>
            <a:r>
              <a:rPr lang="ru-RU" b="1" dirty="0" smtClean="0"/>
              <a:t>304 00 "</a:t>
            </a:r>
            <a:r>
              <a:rPr lang="ru-RU" b="1" dirty="0"/>
              <a:t>Прочие расчеты с </a:t>
            </a:r>
            <a:r>
              <a:rPr lang="ru-RU" b="1" dirty="0" smtClean="0"/>
              <a:t>кредиторами"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403648" y="764704"/>
            <a:ext cx="6408712" cy="32805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Счет предназначен только для </a:t>
            </a:r>
            <a:r>
              <a:rPr lang="ru-RU" dirty="0" smtClean="0"/>
              <a:t>отражения расчетов </a:t>
            </a:r>
            <a:r>
              <a:rPr lang="ru-RU" dirty="0"/>
              <a:t>с кредиторами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7199" y="1268760"/>
            <a:ext cx="8241610" cy="57427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/>
              <a:t>По состоянию на отчетную дату отрицательные остатки (дебиторская задолженность) по </a:t>
            </a:r>
            <a:r>
              <a:rPr lang="ru-RU" dirty="0" smtClean="0"/>
              <a:t>счету 304 00 </a:t>
            </a:r>
            <a:r>
              <a:rPr lang="ru-RU" dirty="0"/>
              <a:t>не допускаются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Picture 2" descr="F:\775b035e-37ab-4890-9879-1723ac489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09120"/>
            <a:ext cx="1944216" cy="2205764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2" name="Прямоугольник 1"/>
          <p:cNvSpPr/>
          <p:nvPr/>
        </p:nvSpPr>
        <p:spPr>
          <a:xfrm>
            <a:off x="1094527" y="1988840"/>
            <a:ext cx="7641847" cy="13234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Исключение</a:t>
            </a:r>
            <a:r>
              <a:rPr lang="ru-RU" dirty="0"/>
              <a:t> - дебетовый остаток по </a:t>
            </a:r>
            <a:r>
              <a:rPr lang="ru-RU" dirty="0" smtClean="0"/>
              <a:t>аналитическому счету 304 06 </a:t>
            </a:r>
            <a:r>
              <a:rPr lang="ru-RU" dirty="0"/>
              <a:t>"Расчеты с прочими кредиторами" в части показателей незавершенных расчетов по временному привлечению денежных средств между различными источниками </a:t>
            </a:r>
            <a:r>
              <a:rPr lang="ru-RU" dirty="0" smtClean="0"/>
              <a:t>финансового </a:t>
            </a:r>
            <a:r>
              <a:rPr lang="ru-RU" dirty="0"/>
              <a:t>обеспечения деятельности в пределах остатка средств в кассе или на лицевом счете бюджетного учреждения.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4131518"/>
            <a:ext cx="6696743" cy="25545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Достаточно часто в целях отражения в учете различных фактов хозяйственной жизни с использованием </a:t>
            </a:r>
            <a:r>
              <a:rPr lang="ru-RU" dirty="0" smtClean="0"/>
              <a:t>счета 304 00 возникает </a:t>
            </a:r>
            <a:r>
              <a:rPr lang="ru-RU" dirty="0"/>
              <a:t>необходимость в применении корреспонденций, не предусмотренных Инструкциями по применению Планов счетов. Возможность использования подобных корреспонденций должна согласовываться учреждениями с уполномоченными органами </a:t>
            </a:r>
            <a:r>
              <a:rPr lang="ru-RU" dirty="0" smtClean="0"/>
              <a:t>власти, </a:t>
            </a:r>
            <a:r>
              <a:rPr lang="ru-RU" dirty="0"/>
              <a:t>в частности, с главными распорядителями бюджетных средств, учредителями. Согласование корреспонденций, а также порядка их отражения в учете позволяет обеспечить сопоставимость показателей отчетности, формируемой организациями госсектора в рамках одного ведомства.</a:t>
            </a:r>
          </a:p>
        </p:txBody>
      </p:sp>
      <p:sp>
        <p:nvSpPr>
          <p:cNvPr id="7" name="Выгнутая влево стрелка 6"/>
          <p:cNvSpPr/>
          <p:nvPr/>
        </p:nvSpPr>
        <p:spPr>
          <a:xfrm rot="20261306">
            <a:off x="121438" y="1755750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3429000"/>
            <a:ext cx="885698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На соответствующих аналитических счетах </a:t>
            </a:r>
            <a:r>
              <a:rPr lang="ru-RU" dirty="0" smtClean="0"/>
              <a:t>счета 304 00 </a:t>
            </a:r>
            <a:r>
              <a:rPr lang="ru-RU" dirty="0"/>
              <a:t>учитываются только те расчеты, которые не подлежат учету на иных счетах расчетов в соответствии с требованиями </a:t>
            </a:r>
            <a:r>
              <a:rPr lang="ru-RU" dirty="0" smtClean="0"/>
              <a:t>Инструкции </a:t>
            </a:r>
            <a:r>
              <a:rPr lang="ru-RU" dirty="0"/>
              <a:t>N </a:t>
            </a:r>
            <a:r>
              <a:rPr lang="ru-RU" dirty="0" smtClean="0"/>
              <a:t>157н. </a:t>
            </a:r>
          </a:p>
        </p:txBody>
      </p:sp>
    </p:spTree>
    <p:extLst>
      <p:ext uri="{BB962C8B-B14F-4D97-AF65-F5344CB8AC3E}">
        <p14:creationId xmlns:p14="http://schemas.microsoft.com/office/powerpoint/2010/main" val="69389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772816"/>
            <a:ext cx="8424936" cy="3280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/>
              <a:t>Учет операций по счету </a:t>
            </a:r>
            <a:r>
              <a:rPr lang="ru-RU" dirty="0" smtClean="0"/>
              <a:t>304 </a:t>
            </a:r>
            <a:r>
              <a:rPr lang="ru-RU" dirty="0"/>
              <a:t>00 ведется </a:t>
            </a:r>
            <a:r>
              <a:rPr lang="ru-RU" dirty="0" smtClean="0"/>
              <a:t>в </a:t>
            </a:r>
            <a:r>
              <a:rPr lang="ru-RU" dirty="0"/>
              <a:t>следующих учетных регистрах: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9552" y="260648"/>
            <a:ext cx="7776864" cy="32805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Не все аналитические счета счета 304 00 используются учреждениями всех типов.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6985" y="764704"/>
            <a:ext cx="5701997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Например:</a:t>
            </a:r>
            <a:r>
              <a:rPr lang="ru-RU" dirty="0" smtClean="0"/>
              <a:t> счет 304 05 "Расчеты </a:t>
            </a:r>
            <a:r>
              <a:rPr lang="ru-RU" dirty="0"/>
              <a:t>по платежам из бюджета с финансовым органом" применяется только участниками бюджетного процесса.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59832" y="5662141"/>
            <a:ext cx="2664296" cy="57427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/>
              <a:t>Журнал по прочим операциям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75856" y="4126330"/>
            <a:ext cx="1800200" cy="328057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>
            <a:spAutoFit/>
          </a:bodyPr>
          <a:lstStyle>
            <a:lvl1pPr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sz="1600" dirty="0" smtClean="0"/>
              <a:t>ф. 0504071</a:t>
            </a:r>
            <a:endParaRPr lang="ru-RU" sz="700" dirty="0"/>
          </a:p>
        </p:txBody>
      </p:sp>
      <p:cxnSp>
        <p:nvCxnSpPr>
          <p:cNvPr id="14" name="Прямая со стрелкой 13"/>
          <p:cNvCxnSpPr>
            <a:stCxn id="13" idx="0"/>
            <a:endCxn id="18" idx="2"/>
          </p:cNvCxnSpPr>
          <p:nvPr/>
        </p:nvCxnSpPr>
        <p:spPr>
          <a:xfrm flipH="1" flipV="1">
            <a:off x="1727684" y="3025363"/>
            <a:ext cx="2448272" cy="110096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585853" y="501315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3" idx="2"/>
            <a:endCxn id="12" idx="0"/>
          </p:cNvCxnSpPr>
          <p:nvPr/>
        </p:nvCxnSpPr>
        <p:spPr>
          <a:xfrm>
            <a:off x="4175956" y="4454387"/>
            <a:ext cx="216024" cy="120775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6" y="2204864"/>
            <a:ext cx="2664296" cy="8204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/>
              <a:t>Журнал операций с безналичными денежными средствами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9" name="Picture 12" descr="http://powerpoint.su/_ld/1/127_stick_figure_s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90428">
            <a:off x="-508703" y="3037648"/>
            <a:ext cx="3083345" cy="356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3308945" y="2212607"/>
            <a:ext cx="2664296" cy="8204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/>
              <a:t>Журнал операций расчетов по оплате труда, денежному довольствию и </a:t>
            </a:r>
            <a:r>
              <a:rPr lang="ru-RU" dirty="0" smtClean="0"/>
              <a:t>стипендиям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04470" y="3558526"/>
            <a:ext cx="2664296" cy="57427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 smtClean="0"/>
              <a:t>Журнал </a:t>
            </a:r>
            <a:r>
              <a:rPr lang="ru-RU" dirty="0"/>
              <a:t>операций расчетов с подотчетными </a:t>
            </a:r>
            <a:r>
              <a:rPr lang="ru-RU" dirty="0" smtClean="0"/>
              <a:t>лицами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6204123" y="2212607"/>
            <a:ext cx="2664296" cy="8204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 smtClean="0"/>
              <a:t>Журнал </a:t>
            </a:r>
            <a:r>
              <a:rPr lang="ru-RU" dirty="0"/>
              <a:t>операций расчетов с поставщиками и подрядчиками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04470" y="5662141"/>
            <a:ext cx="2664296" cy="57427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 smtClean="0"/>
              <a:t>Журнал операций </a:t>
            </a:r>
            <a:r>
              <a:rPr lang="ru-RU" dirty="0"/>
              <a:t>расчетов с дебиторами по </a:t>
            </a:r>
            <a:r>
              <a:rPr lang="ru-RU" dirty="0" smtClean="0"/>
              <a:t>доходам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6204123" y="4504571"/>
            <a:ext cx="2664296" cy="8204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 smtClean="0"/>
              <a:t>Журнал </a:t>
            </a:r>
            <a:r>
              <a:rPr lang="ru-RU" dirty="0"/>
              <a:t>операций по выбытию и перемещению нефинансовых активов</a:t>
            </a:r>
          </a:p>
        </p:txBody>
      </p:sp>
      <p:cxnSp>
        <p:nvCxnSpPr>
          <p:cNvPr id="45" name="Прямая со стрелкой 44"/>
          <p:cNvCxnSpPr>
            <a:stCxn id="13" idx="0"/>
            <a:endCxn id="30" idx="2"/>
          </p:cNvCxnSpPr>
          <p:nvPr/>
        </p:nvCxnSpPr>
        <p:spPr>
          <a:xfrm flipV="1">
            <a:off x="4175956" y="3033106"/>
            <a:ext cx="465137" cy="10932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stCxn id="13" idx="0"/>
            <a:endCxn id="34" idx="2"/>
          </p:cNvCxnSpPr>
          <p:nvPr/>
        </p:nvCxnSpPr>
        <p:spPr>
          <a:xfrm flipV="1">
            <a:off x="4175956" y="3033106"/>
            <a:ext cx="3360315" cy="10932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13" idx="3"/>
            <a:endCxn id="32" idx="1"/>
          </p:cNvCxnSpPr>
          <p:nvPr/>
        </p:nvCxnSpPr>
        <p:spPr>
          <a:xfrm flipV="1">
            <a:off x="5076056" y="3845665"/>
            <a:ext cx="1128414" cy="4446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stCxn id="13" idx="3"/>
            <a:endCxn id="36" idx="1"/>
          </p:cNvCxnSpPr>
          <p:nvPr/>
        </p:nvCxnSpPr>
        <p:spPr>
          <a:xfrm>
            <a:off x="5076056" y="4290359"/>
            <a:ext cx="1128067" cy="6244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13" idx="3"/>
            <a:endCxn id="35" idx="1"/>
          </p:cNvCxnSpPr>
          <p:nvPr/>
        </p:nvCxnSpPr>
        <p:spPr>
          <a:xfrm>
            <a:off x="5076056" y="4290359"/>
            <a:ext cx="1128414" cy="165892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897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963257"/>
              </p:ext>
            </p:extLst>
          </p:nvPr>
        </p:nvGraphicFramePr>
        <p:xfrm>
          <a:off x="179512" y="980728"/>
          <a:ext cx="8712968" cy="46350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0360"/>
                <a:gridCol w="2736304"/>
                <a:gridCol w="2736304"/>
              </a:tblGrid>
              <a:tr h="3926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Содержание операции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Номер счета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8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дебет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кредит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798435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Начисление оплаты труда</a:t>
                      </a:r>
                      <a:endParaRPr lang="ru-RU" sz="1800" b="1" i="0" u="none" strike="noStrike" dirty="0">
                        <a:solidFill>
                          <a:srgbClr val="00B0F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rgbClr val="00B0F0"/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140120.211</a:t>
                      </a:r>
                      <a:endParaRPr lang="ru-RU" sz="1800" b="1" i="0" u="none" strike="noStrike" dirty="0">
                        <a:solidFill>
                          <a:srgbClr val="00B0F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rgbClr val="00B0F0"/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130211.730</a:t>
                      </a:r>
                      <a:endParaRPr lang="ru-RU" sz="1800" b="1" i="0" u="none" strike="noStrike" dirty="0">
                        <a:solidFill>
                          <a:srgbClr val="00B0F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864096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Начисление налога</a:t>
                      </a:r>
                      <a:r>
                        <a:rPr lang="ru-RU" sz="1800" b="1" u="none" strike="noStrik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 на доходы физических лиц по 211 КОСГУ</a:t>
                      </a:r>
                      <a:endParaRPr lang="ru-RU" sz="18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130211.830</a:t>
                      </a:r>
                      <a:endParaRPr lang="ru-RU" sz="18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1303011.730</a:t>
                      </a:r>
                      <a:endParaRPr lang="ru-RU" sz="18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1036367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Перечисление на р/счета сотрудников </a:t>
                      </a:r>
                      <a:endParaRPr lang="ru-RU" sz="1800" b="1" u="none" strike="noStrike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</a:endParaRPr>
                    </a:p>
                    <a:p>
                      <a:pPr algn="l" fontAlgn="t"/>
                      <a:r>
                        <a:rPr lang="ru-RU" sz="1800" b="1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по 211 КОСГУ</a:t>
                      </a:r>
                      <a:endParaRPr lang="ru-RU" sz="18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130211.830</a:t>
                      </a:r>
                      <a:endParaRPr lang="ru-RU" sz="18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130403.730</a:t>
                      </a:r>
                      <a:endParaRPr lang="ru-RU" sz="18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1000631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 smtClean="0">
                          <a:solidFill>
                            <a:srgbClr val="FFC000"/>
                          </a:solidFill>
                          <a:effectLst/>
                        </a:rPr>
                        <a:t>Заявка на кассовый расход</a:t>
                      </a:r>
                      <a:endParaRPr lang="ru-RU" sz="1800" b="1" i="0" u="none" strike="noStrike" dirty="0">
                        <a:solidFill>
                          <a:srgbClr val="FFC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rgbClr val="FFC000"/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rgbClr val="FFC000"/>
                          </a:solidFill>
                          <a:effectLst/>
                        </a:rPr>
                        <a:t>130403.830</a:t>
                      </a:r>
                      <a:endParaRPr lang="ru-RU" sz="1800" b="1" i="0" u="none" strike="noStrike" dirty="0">
                        <a:solidFill>
                          <a:srgbClr val="FFC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rgbClr val="FFC000"/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rgbClr val="FFC000"/>
                          </a:solidFill>
                          <a:effectLst/>
                        </a:rPr>
                        <a:t>130405.211</a:t>
                      </a:r>
                      <a:endParaRPr lang="ru-RU" sz="1800" b="1" i="0" u="none" strike="noStrike" dirty="0">
                        <a:solidFill>
                          <a:srgbClr val="FFC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0"/>
            <a:ext cx="8784976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Например: суммы, удержанные из оплаты труда, отражаются по дебету счета </a:t>
            </a:r>
            <a:r>
              <a:rPr lang="ru-RU" dirty="0" smtClean="0"/>
              <a:t> 0 302 11 830 </a:t>
            </a:r>
            <a:r>
              <a:rPr lang="ru-RU" dirty="0"/>
              <a:t>"Расчеты по </a:t>
            </a:r>
            <a:r>
              <a:rPr lang="ru-RU" dirty="0" smtClean="0"/>
              <a:t>заработной плате" </a:t>
            </a:r>
            <a:r>
              <a:rPr lang="ru-RU" dirty="0"/>
              <a:t>и кредиту счета </a:t>
            </a:r>
            <a:r>
              <a:rPr lang="ru-RU" dirty="0" smtClean="0"/>
              <a:t>0 304 03 730 </a:t>
            </a:r>
            <a:r>
              <a:rPr lang="ru-RU" dirty="0"/>
              <a:t>"Увеличение кредиторской задолженности по удержаниям из выплат по оплате труда".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3835" y="5805264"/>
            <a:ext cx="8712968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 Например: перечисление </a:t>
            </a:r>
            <a:r>
              <a:rPr lang="ru-RU" dirty="0" smtClean="0"/>
              <a:t>удержанных сумм отражается </a:t>
            </a:r>
            <a:r>
              <a:rPr lang="ru-RU" dirty="0"/>
              <a:t>по дебету счета </a:t>
            </a:r>
            <a:r>
              <a:rPr lang="ru-RU" dirty="0" smtClean="0"/>
              <a:t>0 304 03 830 </a:t>
            </a:r>
            <a:r>
              <a:rPr lang="ru-RU" dirty="0"/>
              <a:t>"Уменьшение кредиторской задолженности по удержаниям из выплат по оплате труда" и кредиту </a:t>
            </a:r>
            <a:r>
              <a:rPr lang="ru-RU" dirty="0" smtClean="0"/>
              <a:t>счета 0 304 05 211 </a:t>
            </a:r>
            <a:r>
              <a:rPr lang="ru-RU" dirty="0"/>
              <a:t>"Расчеты по платежам из бюджета с финансовым органом" </a:t>
            </a:r>
          </a:p>
        </p:txBody>
      </p:sp>
    </p:spTree>
    <p:extLst>
      <p:ext uri="{BB962C8B-B14F-4D97-AF65-F5344CB8AC3E}">
        <p14:creationId xmlns:p14="http://schemas.microsoft.com/office/powerpoint/2010/main" val="195638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217" y="218599"/>
            <a:ext cx="8496945" cy="57427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b="1" dirty="0"/>
              <a:t>Счет </a:t>
            </a:r>
            <a:r>
              <a:rPr lang="ru-RU" b="1" dirty="0" smtClean="0"/>
              <a:t>308 00 </a:t>
            </a:r>
            <a:r>
              <a:rPr lang="ru-RU" b="1" dirty="0"/>
              <a:t>"Внутренние расчеты по </a:t>
            </a:r>
            <a:r>
              <a:rPr lang="ru-RU" b="1" dirty="0" smtClean="0"/>
              <a:t>поступлениям«</a:t>
            </a:r>
          </a:p>
          <a:p>
            <a:pPr algn="ctr"/>
            <a:r>
              <a:rPr lang="ru-RU" b="1" dirty="0"/>
              <a:t>Счет </a:t>
            </a:r>
            <a:r>
              <a:rPr lang="ru-RU" b="1" dirty="0" smtClean="0"/>
              <a:t>309 00 </a:t>
            </a:r>
            <a:r>
              <a:rPr lang="ru-RU" b="1" dirty="0"/>
              <a:t>"Внутренние расчеты по выбытиям</a:t>
            </a:r>
            <a:r>
              <a:rPr lang="ru-RU" b="1" dirty="0" smtClean="0"/>
              <a:t>"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452947" y="1124744"/>
            <a:ext cx="6264696" cy="15591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 smtClean="0"/>
              <a:t>Счета </a:t>
            </a:r>
            <a:r>
              <a:rPr lang="ru-RU" dirty="0"/>
              <a:t>предназначены для учета расчетов между органами казначейства по поступлениям </a:t>
            </a:r>
            <a:r>
              <a:rPr lang="ru-RU" dirty="0" smtClean="0"/>
              <a:t>(выбытиям) </a:t>
            </a:r>
            <a:r>
              <a:rPr lang="ru-RU" dirty="0"/>
              <a:t>в бюджет (из бюджета), а также по учету финансовыми органами расчетов по поступлениям и выбытиям, возникающим при обслуживании ими лицевых счетов бюджетных </a:t>
            </a:r>
            <a:r>
              <a:rPr lang="ru-RU" dirty="0" smtClean="0"/>
              <a:t>и </a:t>
            </a:r>
            <a:r>
              <a:rPr lang="ru-RU" dirty="0"/>
              <a:t>автономных учреждений, иных организаций, не являющихся участниками бюджетного процесса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Picture 2" descr="F:\775b035e-37ab-4890-9879-1723ac489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39017"/>
            <a:ext cx="3384376" cy="3575868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>
            <a:off x="4067944" y="4902568"/>
            <a:ext cx="3816424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Учет операций по счетам </a:t>
            </a:r>
            <a:r>
              <a:rPr lang="ru-RU" dirty="0" smtClean="0"/>
              <a:t>отражается: </a:t>
            </a:r>
            <a:endParaRPr lang="ru-RU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644008" y="5877272"/>
            <a:ext cx="2664296" cy="57427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/>
              <a:t>Журнал по прочим операциям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>
            <a:stCxn id="10" idx="2"/>
            <a:endCxn id="7" idx="0"/>
          </p:cNvCxnSpPr>
          <p:nvPr/>
        </p:nvCxnSpPr>
        <p:spPr>
          <a:xfrm>
            <a:off x="5976156" y="5241122"/>
            <a:ext cx="0" cy="6361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779912" y="3191137"/>
            <a:ext cx="4572000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Аналитический учет операций по счетам ведется финансовым органом, органом Федерального казначейства в </a:t>
            </a:r>
            <a:r>
              <a:rPr lang="ru-RU" dirty="0" smtClean="0"/>
              <a:t>Ведомости </a:t>
            </a:r>
            <a:r>
              <a:rPr lang="ru-RU" dirty="0"/>
              <a:t>учета внутренних расчетов в разрезе каждого органа, с которым осуществляются расчеты.</a:t>
            </a:r>
          </a:p>
        </p:txBody>
      </p:sp>
    </p:spTree>
    <p:extLst>
      <p:ext uri="{BB962C8B-B14F-4D97-AF65-F5344CB8AC3E}">
        <p14:creationId xmlns:p14="http://schemas.microsoft.com/office/powerpoint/2010/main" val="233335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9144000" cy="1844824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rgbClr val="000000">
                <a:alpha val="0"/>
              </a:srgbClr>
            </a:outerShdw>
            <a:reflection stA="740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755577" y="3573018"/>
            <a:ext cx="7848872" cy="74355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lumMod val="40000"/>
                <a:lumOff val="60000"/>
                <a:alpha val="6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sz="43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4308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67050"/>
            <a:ext cx="8208912" cy="32805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/>
              <a:t>Рабочий план счетов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3628" y="704780"/>
            <a:ext cx="6840760" cy="3280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 smtClean="0"/>
              <a:t>Содержит счета </a:t>
            </a:r>
            <a:r>
              <a:rPr lang="ru-RU" dirty="0"/>
              <a:t>бухгалтерского </a:t>
            </a:r>
            <a:r>
              <a:rPr lang="ru-RU" dirty="0" smtClean="0"/>
              <a:t>учета, </a:t>
            </a:r>
            <a:r>
              <a:rPr lang="ru-RU" dirty="0"/>
              <a:t>применяемые для </a:t>
            </a:r>
            <a:r>
              <a:rPr lang="ru-RU" dirty="0" smtClean="0"/>
              <a:t>ведения: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80403" y="1219632"/>
            <a:ext cx="2808313" cy="32805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 smtClean="0"/>
              <a:t>Синтетического учета</a:t>
            </a:r>
            <a:r>
              <a:rPr lang="ru-RU" dirty="0"/>
              <a:t> </a:t>
            </a:r>
          </a:p>
        </p:txBody>
      </p:sp>
      <p:cxnSp>
        <p:nvCxnSpPr>
          <p:cNvPr id="12" name="Прямая со стрелкой 11"/>
          <p:cNvCxnSpPr>
            <a:stCxn id="3" idx="2"/>
            <a:endCxn id="16" idx="0"/>
          </p:cNvCxnSpPr>
          <p:nvPr/>
        </p:nvCxnSpPr>
        <p:spPr>
          <a:xfrm>
            <a:off x="4644008" y="1032837"/>
            <a:ext cx="1728192" cy="18679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3" idx="2"/>
            <a:endCxn id="4" idx="0"/>
          </p:cNvCxnSpPr>
          <p:nvPr/>
        </p:nvCxnSpPr>
        <p:spPr>
          <a:xfrm flipH="1">
            <a:off x="3284560" y="1032837"/>
            <a:ext cx="1359448" cy="18679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2"/>
            <a:endCxn id="3" idx="0"/>
          </p:cNvCxnSpPr>
          <p:nvPr/>
        </p:nvCxnSpPr>
        <p:spPr>
          <a:xfrm>
            <a:off x="4644008" y="495107"/>
            <a:ext cx="0" cy="20967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004048" y="1219632"/>
            <a:ext cx="2736304" cy="32805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/>
              <a:t>А</a:t>
            </a:r>
            <a:r>
              <a:rPr lang="ru-RU" dirty="0" smtClean="0"/>
              <a:t>налитического </a:t>
            </a:r>
            <a:r>
              <a:rPr lang="ru-RU" dirty="0"/>
              <a:t>учета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7544" y="1700808"/>
            <a:ext cx="8280920" cy="57427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/>
              <a:t>Разрабатывается Рабочий план на основе соответствующего Плана счетов и Инструкции по его применению, которые утверждены: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848" y="2477530"/>
            <a:ext cx="2808312" cy="10081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- </a:t>
            </a:r>
            <a:r>
              <a:rPr lang="ru-RU" b="1" i="1" dirty="0" smtClean="0"/>
              <a:t>для </a:t>
            </a:r>
            <a:r>
              <a:rPr lang="ru-RU" b="1" i="1" dirty="0"/>
              <a:t>казенных учреждений </a:t>
            </a:r>
            <a:r>
              <a:rPr lang="ru-RU" dirty="0"/>
              <a:t>- приказом Минфина России от 06.12.2010 N 162н;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827160" y="2457711"/>
            <a:ext cx="3096343" cy="104698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- </a:t>
            </a:r>
            <a:r>
              <a:rPr lang="ru-RU" b="1" i="1" dirty="0"/>
              <a:t>для бюджетных учреждений </a:t>
            </a:r>
            <a:r>
              <a:rPr lang="ru-RU" dirty="0"/>
              <a:t>- приказом Минфина России от 16.12.2010 N 174н;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923503" y="2457711"/>
            <a:ext cx="3220497" cy="102640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- </a:t>
            </a:r>
            <a:r>
              <a:rPr lang="ru-RU" b="1" i="1" dirty="0"/>
              <a:t>для автономных учреждений </a:t>
            </a:r>
            <a:r>
              <a:rPr lang="ru-RU" dirty="0"/>
              <a:t>- приказом Минфина России от 23.12.2010 N 183н.</a:t>
            </a:r>
          </a:p>
        </p:txBody>
      </p:sp>
      <p:cxnSp>
        <p:nvCxnSpPr>
          <p:cNvPr id="13" name="Прямая со стрелкой 12"/>
          <p:cNvCxnSpPr>
            <a:stCxn id="17" idx="2"/>
          </p:cNvCxnSpPr>
          <p:nvPr/>
        </p:nvCxnSpPr>
        <p:spPr>
          <a:xfrm>
            <a:off x="4608004" y="2275086"/>
            <a:ext cx="0" cy="2024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7" idx="2"/>
            <a:endCxn id="19" idx="0"/>
          </p:cNvCxnSpPr>
          <p:nvPr/>
        </p:nvCxnSpPr>
        <p:spPr>
          <a:xfrm>
            <a:off x="4608004" y="2275086"/>
            <a:ext cx="2925748" cy="1826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7" idx="2"/>
            <a:endCxn id="10" idx="0"/>
          </p:cNvCxnSpPr>
          <p:nvPr/>
        </p:nvCxnSpPr>
        <p:spPr>
          <a:xfrm flipH="1">
            <a:off x="1423004" y="2275086"/>
            <a:ext cx="3185000" cy="2024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63039" y="3634044"/>
            <a:ext cx="8385425" cy="32805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 defTabSz="0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Счета раздела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3 «Обязательства»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039" y="4118609"/>
            <a:ext cx="6064921" cy="3280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 smtClean="0"/>
              <a:t>- </a:t>
            </a:r>
            <a:r>
              <a:rPr lang="ru-RU" sz="1400" b="1" dirty="0"/>
              <a:t>Счет </a:t>
            </a:r>
            <a:r>
              <a:rPr lang="ru-RU" sz="1400" b="1" dirty="0" smtClean="0"/>
              <a:t>0 301 00 000 </a:t>
            </a:r>
            <a:r>
              <a:rPr lang="ru-RU" sz="1400" b="1" dirty="0"/>
              <a:t>"Расчеты с кредиторами по долговым обязательствам</a:t>
            </a:r>
            <a:r>
              <a:rPr lang="ru-RU" sz="1400" b="1" dirty="0" smtClean="0"/>
              <a:t>"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3355" y="4585751"/>
            <a:ext cx="4752524" cy="29727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sz="1200" dirty="0" smtClean="0"/>
              <a:t>- </a:t>
            </a:r>
            <a:r>
              <a:rPr lang="ru-RU" sz="1400" b="1" dirty="0"/>
              <a:t>Счет </a:t>
            </a:r>
            <a:r>
              <a:rPr lang="ru-RU" sz="1400" b="1" dirty="0" smtClean="0"/>
              <a:t>0 302 00 000 </a:t>
            </a:r>
            <a:r>
              <a:rPr lang="ru-RU" sz="1400" b="1" dirty="0"/>
              <a:t>"Расчеты по принятым обязательствам"</a:t>
            </a:r>
            <a:endParaRPr lang="ru-RU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363039" y="5007108"/>
            <a:ext cx="4752840" cy="29727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sz="1200" dirty="0" smtClean="0"/>
              <a:t>- </a:t>
            </a:r>
            <a:r>
              <a:rPr lang="ru-RU" sz="1400" b="1" dirty="0"/>
              <a:t>Счет </a:t>
            </a:r>
            <a:r>
              <a:rPr lang="ru-RU" sz="1400" b="1" dirty="0" smtClean="0"/>
              <a:t>0 303 00 000 </a:t>
            </a:r>
            <a:r>
              <a:rPr lang="ru-RU" sz="1400" b="1" dirty="0"/>
              <a:t>"Расчеты по платежам в бюджеты"</a:t>
            </a:r>
            <a:endParaRPr lang="ru-RU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362723" y="5449847"/>
            <a:ext cx="4733539" cy="29727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400" b="1" dirty="0"/>
              <a:t>Счет </a:t>
            </a:r>
            <a:r>
              <a:rPr lang="ru-RU" sz="1400" b="1" dirty="0" smtClean="0"/>
              <a:t>0 304 00 000 </a:t>
            </a:r>
            <a:r>
              <a:rPr lang="ru-RU" sz="1400" b="1" dirty="0"/>
              <a:t>"Прочие расчеты с кредиторами"</a:t>
            </a:r>
            <a:endParaRPr lang="ru-RU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354233" y="5936494"/>
            <a:ext cx="4741632" cy="29727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400" b="1" dirty="0"/>
              <a:t>Счет </a:t>
            </a:r>
            <a:r>
              <a:rPr lang="ru-RU" sz="1400" b="1" dirty="0" smtClean="0"/>
              <a:t>0 308 00 000 </a:t>
            </a:r>
            <a:r>
              <a:rPr lang="ru-RU" sz="1400" b="1" dirty="0"/>
              <a:t>"Внутренние расчеты по поступлениям"</a:t>
            </a:r>
            <a:endParaRPr lang="ru-RU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354233" y="6381328"/>
            <a:ext cx="4733539" cy="29727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400" b="1" dirty="0"/>
              <a:t>Счет </a:t>
            </a:r>
            <a:r>
              <a:rPr lang="ru-RU" sz="1400" b="1" dirty="0" smtClean="0"/>
              <a:t>0 309 00 000 </a:t>
            </a:r>
            <a:r>
              <a:rPr lang="ru-RU" sz="1400" b="1" dirty="0"/>
              <a:t>"Внутренние расчеты по выбытиям"</a:t>
            </a:r>
            <a:endParaRPr lang="ru-RU" sz="1400" dirty="0"/>
          </a:p>
        </p:txBody>
      </p:sp>
      <p:pic>
        <p:nvPicPr>
          <p:cNvPr id="47" name="Picture 12" descr="http://powerpoint.su/_ld/1/127_stick_figure_s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8506" flipH="1">
            <a:off x="6481282" y="3922714"/>
            <a:ext cx="2267005" cy="262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00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19" y="260648"/>
            <a:ext cx="8496945" cy="3280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b="1" dirty="0"/>
              <a:t>Счет </a:t>
            </a:r>
            <a:r>
              <a:rPr lang="ru-RU" b="1" dirty="0" smtClean="0"/>
              <a:t>301 00 </a:t>
            </a:r>
            <a:r>
              <a:rPr lang="ru-RU" b="1" dirty="0"/>
              <a:t>"Расчеты с кредиторами по долговым обязательствам"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189" y="1628800"/>
            <a:ext cx="2592290" cy="131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- по принятым долговым обязательствам в рамках привлечения средств (по государственному (муниципальному) долгу</a:t>
            </a:r>
            <a:r>
              <a:rPr lang="ru-RU" dirty="0" smtClean="0"/>
              <a:t>);</a:t>
            </a:r>
            <a:endParaRPr lang="ru-RU" dirty="0"/>
          </a:p>
        </p:txBody>
      </p:sp>
      <p:pic>
        <p:nvPicPr>
          <p:cNvPr id="5" name="Picture 2" descr="F:\775b035e-37ab-4890-9879-1723ac489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84984"/>
            <a:ext cx="2880323" cy="3429899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2987454" y="1621704"/>
            <a:ext cx="3090473" cy="131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- по долговым обязательствам, принятым в соответствии с законодательством РФ бюджетными (автономными) </a:t>
            </a:r>
            <a:r>
              <a:rPr lang="ru-RU" dirty="0" smtClean="0"/>
              <a:t>учреждениями;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56176" y="1628800"/>
            <a:ext cx="2807666" cy="131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- связанные с расчетами по обслуживанию долговых обязательств (начислению и выплате процентов, пеней, штрафных санкций).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66684" y="786052"/>
            <a:ext cx="5732015" cy="32805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 smtClean="0"/>
              <a:t>Счет предназначен для учета операций: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8638" y="3284984"/>
            <a:ext cx="5817857" cy="57427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А</a:t>
            </a:r>
            <a:r>
              <a:rPr lang="ru-RU" dirty="0" smtClean="0"/>
              <a:t>налитический </a:t>
            </a:r>
            <a:r>
              <a:rPr lang="ru-RU" dirty="0"/>
              <a:t>учет по </a:t>
            </a:r>
            <a:r>
              <a:rPr lang="ru-RU" b="1" i="1" u="sng" dirty="0" smtClean="0"/>
              <a:t>счету 301 00</a:t>
            </a:r>
            <a:r>
              <a:rPr lang="ru-RU" dirty="0" smtClean="0"/>
              <a:t> </a:t>
            </a:r>
            <a:r>
              <a:rPr lang="ru-RU" dirty="0"/>
              <a:t>"Расчеты с кредиторами по долговым обязательствам" </a:t>
            </a:r>
            <a:r>
              <a:rPr lang="ru-RU" dirty="0" smtClean="0"/>
              <a:t>ведется в </a:t>
            </a:r>
            <a:r>
              <a:rPr lang="ru-RU" dirty="0"/>
              <a:t>разрезе: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8639" y="4164617"/>
            <a:ext cx="3024336" cy="3280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- видов долговых обязательств;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18639" y="4792070"/>
            <a:ext cx="3024336" cy="3280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- </a:t>
            </a:r>
            <a:r>
              <a:rPr lang="ru-RU" dirty="0" smtClean="0">
                <a:solidFill>
                  <a:schemeClr val="tx1"/>
                </a:solidFill>
              </a:rPr>
              <a:t>кредиторов</a:t>
            </a:r>
            <a:r>
              <a:rPr lang="ru-RU" dirty="0">
                <a:solidFill>
                  <a:schemeClr val="tx1"/>
                </a:solidFill>
              </a:rPr>
              <a:t>;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61543" y="5445224"/>
            <a:ext cx="4694834" cy="8204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- принятых обязательств по возврату привлеченных заимствований и оплате начисленных расходов по обслуживанию долговых обязательств.</a:t>
            </a:r>
          </a:p>
        </p:txBody>
      </p:sp>
      <p:cxnSp>
        <p:nvCxnSpPr>
          <p:cNvPr id="12" name="Прямая со стрелкой 11"/>
          <p:cNvCxnSpPr>
            <a:stCxn id="9" idx="2"/>
            <a:endCxn id="4" idx="0"/>
          </p:cNvCxnSpPr>
          <p:nvPr/>
        </p:nvCxnSpPr>
        <p:spPr>
          <a:xfrm flipH="1">
            <a:off x="1558334" y="1114109"/>
            <a:ext cx="2974358" cy="51469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2"/>
            <a:endCxn id="6" idx="0"/>
          </p:cNvCxnSpPr>
          <p:nvPr/>
        </p:nvCxnSpPr>
        <p:spPr>
          <a:xfrm flipH="1">
            <a:off x="4532691" y="1114109"/>
            <a:ext cx="1" cy="50759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9" idx="2"/>
            <a:endCxn id="7" idx="0"/>
          </p:cNvCxnSpPr>
          <p:nvPr/>
        </p:nvCxnSpPr>
        <p:spPr>
          <a:xfrm>
            <a:off x="4532692" y="1114109"/>
            <a:ext cx="3027317" cy="51469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159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915" y="1353805"/>
            <a:ext cx="2592290" cy="8204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Журнал операций с безналичными денежными </a:t>
            </a:r>
            <a:r>
              <a:rPr lang="ru-RU" dirty="0" smtClean="0"/>
              <a:t>средствами</a:t>
            </a:r>
            <a:endParaRPr lang="ru-RU" sz="1400" dirty="0">
              <a:ea typeface="Calibri"/>
              <a:cs typeface="Times New Roman"/>
            </a:endParaRPr>
          </a:p>
        </p:txBody>
      </p:sp>
      <p:pic>
        <p:nvPicPr>
          <p:cNvPr id="5" name="Picture 2" descr="F:\775b035e-37ab-4890-9879-1723ac489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2880323" cy="2997851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2411915" y="2875273"/>
            <a:ext cx="2592290" cy="6481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/>
              <a:t>Журнал по прочим операциям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3528" y="2276872"/>
            <a:ext cx="1800200" cy="328057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>
            <a:spAutoFit/>
          </a:bodyPr>
          <a:lstStyle>
            <a:lvl1pPr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sz="1600" dirty="0" smtClean="0"/>
              <a:t>ф. 0504071</a:t>
            </a:r>
            <a:endParaRPr lang="ru-RU" sz="700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260648"/>
            <a:ext cx="8208912" cy="57427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/>
              <a:t>Синтетический учет </a:t>
            </a:r>
            <a:r>
              <a:rPr lang="ru-RU" dirty="0" smtClean="0"/>
              <a:t>по </a:t>
            </a:r>
            <a:r>
              <a:rPr lang="ru-RU" b="1" i="1" u="sng" dirty="0" smtClean="0"/>
              <a:t>счету 301 00</a:t>
            </a:r>
            <a:r>
              <a:rPr lang="ru-RU" dirty="0" smtClean="0"/>
              <a:t> </a:t>
            </a:r>
            <a:r>
              <a:rPr lang="ru-RU" dirty="0"/>
              <a:t>"Расчеты с кредиторами по долговым обязательствам" согласно </a:t>
            </a:r>
            <a:r>
              <a:rPr lang="ru-RU" dirty="0" smtClean="0"/>
              <a:t>Инструкции </a:t>
            </a:r>
            <a:r>
              <a:rPr lang="ru-RU" dirty="0"/>
              <a:t>N 157н ведется в следующих регистрах: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08750" y="1023587"/>
            <a:ext cx="3239714" cy="14976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/>
              <a:t>Операции, связанные с расчетами по принятым долговым обязательствам, а также начисленным процентам, </a:t>
            </a:r>
            <a:r>
              <a:rPr lang="ru-RU" dirty="0" smtClean="0"/>
              <a:t>штрафам, пеням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8750" y="2733695"/>
            <a:ext cx="3480026" cy="9312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/>
              <a:t>Операции по переоценке суммы долга и начислению процентов, </a:t>
            </a:r>
            <a:r>
              <a:rPr lang="ru-RU" dirty="0" smtClean="0"/>
              <a:t>пеней, штрафов</a:t>
            </a:r>
            <a:endParaRPr lang="ru-RU" sz="1400" dirty="0">
              <a:ea typeface="Calibri"/>
              <a:cs typeface="Times New Roman"/>
            </a:endParaRPr>
          </a:p>
        </p:txBody>
      </p:sp>
      <p:cxnSp>
        <p:nvCxnSpPr>
          <p:cNvPr id="11" name="Прямая со стрелкой 10"/>
          <p:cNvCxnSpPr>
            <a:stCxn id="8" idx="0"/>
            <a:endCxn id="4" idx="1"/>
          </p:cNvCxnSpPr>
          <p:nvPr/>
        </p:nvCxnSpPr>
        <p:spPr>
          <a:xfrm flipV="1">
            <a:off x="1223628" y="1764055"/>
            <a:ext cx="1188287" cy="51281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8" idx="2"/>
            <a:endCxn id="6" idx="1"/>
          </p:cNvCxnSpPr>
          <p:nvPr/>
        </p:nvCxnSpPr>
        <p:spPr>
          <a:xfrm>
            <a:off x="1223628" y="2604929"/>
            <a:ext cx="1188287" cy="5944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3"/>
            <a:endCxn id="13" idx="1"/>
          </p:cNvCxnSpPr>
          <p:nvPr/>
        </p:nvCxnSpPr>
        <p:spPr>
          <a:xfrm>
            <a:off x="5004205" y="1764055"/>
            <a:ext cx="504545" cy="83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6" idx="3"/>
            <a:endCxn id="16" idx="1"/>
          </p:cNvCxnSpPr>
          <p:nvPr/>
        </p:nvCxnSpPr>
        <p:spPr>
          <a:xfrm>
            <a:off x="5004205" y="3199345"/>
            <a:ext cx="504545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708060" y="4149080"/>
            <a:ext cx="4752372" cy="1928495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>
            <a:spAutoFit/>
          </a:bodyPr>
          <a:lstStyle>
            <a:lvl1pPr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1600" dirty="0" err="1" smtClean="0"/>
              <a:t>Неотражение</a:t>
            </a:r>
            <a:r>
              <a:rPr lang="ru-RU" sz="1600" dirty="0" smtClean="0"/>
              <a:t> </a:t>
            </a:r>
            <a:r>
              <a:rPr lang="ru-RU" sz="1600" b="1" i="1" u="sng" dirty="0"/>
              <a:t>на </a:t>
            </a:r>
            <a:r>
              <a:rPr lang="ru-RU" sz="1600" b="1" i="1" u="sng" dirty="0" smtClean="0"/>
              <a:t>счете 301 00 </a:t>
            </a:r>
            <a:r>
              <a:rPr lang="ru-RU" sz="1600" dirty="0"/>
              <a:t>как принятых долговых обязательств, так и расчетов по их обслуживанию может послужить основанием для привлечения к административной ответственности по </a:t>
            </a:r>
            <a:r>
              <a:rPr lang="ru-RU" sz="1600" dirty="0" smtClean="0"/>
              <a:t>КоАП </a:t>
            </a:r>
            <a:r>
              <a:rPr lang="ru-RU" sz="1600" dirty="0"/>
              <a:t>РФ </a:t>
            </a:r>
            <a:endParaRPr lang="ru-RU" sz="700" dirty="0"/>
          </a:p>
        </p:txBody>
      </p:sp>
    </p:spTree>
    <p:extLst>
      <p:ext uri="{BB962C8B-B14F-4D97-AF65-F5344CB8AC3E}">
        <p14:creationId xmlns:p14="http://schemas.microsoft.com/office/powerpoint/2010/main" val="265866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217" y="218599"/>
            <a:ext cx="8496945" cy="3280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b="1" dirty="0"/>
              <a:t>Счет </a:t>
            </a:r>
            <a:r>
              <a:rPr lang="ru-RU" b="1" dirty="0" smtClean="0"/>
              <a:t>302 00 </a:t>
            </a:r>
            <a:r>
              <a:rPr lang="ru-RU" b="1" dirty="0"/>
              <a:t>"Расчеты по принятым обязательствам</a:t>
            </a:r>
            <a:r>
              <a:rPr lang="ru-RU" b="1" dirty="0" smtClean="0"/>
              <a:t>"</a:t>
            </a:r>
            <a:endParaRPr lang="ru-RU" b="1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0665787"/>
              </p:ext>
            </p:extLst>
          </p:nvPr>
        </p:nvGraphicFramePr>
        <p:xfrm>
          <a:off x="395536" y="692696"/>
          <a:ext cx="8385625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429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217" y="218599"/>
            <a:ext cx="8496945" cy="3280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b="1" dirty="0"/>
              <a:t>Счет </a:t>
            </a:r>
            <a:r>
              <a:rPr lang="ru-RU" b="1" dirty="0" smtClean="0"/>
              <a:t>302 00 </a:t>
            </a:r>
            <a:r>
              <a:rPr lang="ru-RU" b="1" dirty="0"/>
              <a:t>"Расчеты по принятым обязательствам</a:t>
            </a:r>
            <a:r>
              <a:rPr lang="ru-RU" b="1" dirty="0" smtClean="0"/>
              <a:t>"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1988840"/>
            <a:ext cx="2304256" cy="15591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- в части начисленных заработной платы, денежного довольствия, стипендий, пенсий, пособий, иных выплат, в том числе социальных;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33179" y="1988838"/>
            <a:ext cx="3041191" cy="15591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- за поставленные материальные ценности, оказанные </a:t>
            </a:r>
            <a:r>
              <a:rPr lang="ru-RU" dirty="0" smtClean="0"/>
              <a:t>услуги, работы </a:t>
            </a:r>
            <a:r>
              <a:rPr lang="ru-RU" dirty="0"/>
              <a:t>и по иным основаниям, вытекающим из условий </a:t>
            </a:r>
            <a:r>
              <a:rPr lang="ru-RU" dirty="0" smtClean="0"/>
              <a:t>договоров, соглашений;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939506" y="1988839"/>
            <a:ext cx="2841655" cy="15591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- за поставленные материальные ценности, оказанные </a:t>
            </a:r>
            <a:r>
              <a:rPr lang="ru-RU" dirty="0" smtClean="0"/>
              <a:t>услуги, работы </a:t>
            </a:r>
            <a:r>
              <a:rPr lang="ru-RU" dirty="0"/>
              <a:t>и по иным основаниям, вытекающим из условий </a:t>
            </a:r>
            <a:r>
              <a:rPr lang="ru-RU" dirty="0" smtClean="0"/>
              <a:t>договоров, соглашений.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622023"/>
            <a:ext cx="8712967" cy="32805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 smtClean="0"/>
              <a:t>Счет предназначен для учета расчетов </a:t>
            </a:r>
            <a:r>
              <a:rPr lang="ru-RU" dirty="0"/>
              <a:t>по принятым учреждением </a:t>
            </a:r>
            <a:r>
              <a:rPr lang="ru-RU" dirty="0" smtClean="0"/>
              <a:t>обязательствам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11560" y="3645024"/>
            <a:ext cx="7704856" cy="32805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/>
              <a:t>У</a:t>
            </a:r>
            <a:r>
              <a:rPr lang="ru-RU" dirty="0" smtClean="0"/>
              <a:t>чет </a:t>
            </a:r>
            <a:r>
              <a:rPr lang="ru-RU" dirty="0"/>
              <a:t>операций </a:t>
            </a:r>
            <a:r>
              <a:rPr lang="ru-RU" dirty="0" smtClean="0"/>
              <a:t>по счету 302 00 </a:t>
            </a:r>
            <a:r>
              <a:rPr lang="ru-RU" dirty="0"/>
              <a:t>может осуществляться в единых учетных регистрах: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094451"/>
            <a:ext cx="3024336" cy="3280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 </a:t>
            </a:r>
            <a:r>
              <a:rPr lang="ru-RU" b="1" dirty="0"/>
              <a:t> </a:t>
            </a:r>
            <a:r>
              <a:rPr lang="ru-RU" b="1" dirty="0">
                <a:solidFill>
                  <a:schemeClr val="tx1"/>
                </a:solidFill>
              </a:rPr>
              <a:t>перед физическими лицами: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4088" y="1094451"/>
            <a:ext cx="3024336" cy="32805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 перед </a:t>
            </a:r>
            <a:r>
              <a:rPr lang="ru-RU" b="1" dirty="0" smtClean="0">
                <a:solidFill>
                  <a:schemeClr val="tx1"/>
                </a:solidFill>
              </a:rPr>
              <a:t>юридическими </a:t>
            </a:r>
            <a:r>
              <a:rPr lang="ru-RU" b="1" dirty="0">
                <a:solidFill>
                  <a:schemeClr val="tx1"/>
                </a:solidFill>
              </a:rPr>
              <a:t>лицами</a:t>
            </a:r>
            <a:r>
              <a:rPr lang="ru-RU" b="1" dirty="0" smtClean="0">
                <a:solidFill>
                  <a:schemeClr val="tx1"/>
                </a:solidFill>
              </a:rPr>
              <a:t>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9664" y="4221088"/>
            <a:ext cx="3914110" cy="229782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b="1" dirty="0" smtClean="0">
                <a:solidFill>
                  <a:schemeClr val="tx1"/>
                </a:solidFill>
              </a:rPr>
              <a:t>Журнал </a:t>
            </a:r>
            <a:r>
              <a:rPr lang="ru-RU" b="1" dirty="0">
                <a:solidFill>
                  <a:schemeClr val="tx1"/>
                </a:solidFill>
              </a:rPr>
              <a:t>операций по расчетам с поставщиками и подрядчиками </a:t>
            </a:r>
            <a:r>
              <a:rPr lang="ru-RU" dirty="0" smtClean="0">
                <a:solidFill>
                  <a:schemeClr val="tx1"/>
                </a:solidFill>
              </a:rPr>
              <a:t>-</a:t>
            </a:r>
            <a:r>
              <a:rPr lang="ru-RU" dirty="0" smtClean="0"/>
              <a:t> </a:t>
            </a:r>
            <a:r>
              <a:rPr lang="ru-RU" dirty="0">
                <a:solidFill>
                  <a:schemeClr val="tx1"/>
                </a:solidFill>
              </a:rPr>
              <a:t>при учете расчетов за поставленные материальные ценности, оказанные услуги, выполненные работы, в разрезе кредиторов (поставщиков, продавцов, подрядчиков, исполнителей, иных участников договора, в отношении которых принимаются обязательства);</a:t>
            </a:r>
          </a:p>
        </p:txBody>
      </p:sp>
      <p:cxnSp>
        <p:nvCxnSpPr>
          <p:cNvPr id="12" name="Прямая со стрелкой 11"/>
          <p:cNvCxnSpPr>
            <a:stCxn id="14" idx="2"/>
            <a:endCxn id="4" idx="0"/>
          </p:cNvCxnSpPr>
          <p:nvPr/>
        </p:nvCxnSpPr>
        <p:spPr>
          <a:xfrm flipH="1">
            <a:off x="1259632" y="1422508"/>
            <a:ext cx="1224136" cy="5663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4" idx="2"/>
            <a:endCxn id="6" idx="0"/>
          </p:cNvCxnSpPr>
          <p:nvPr/>
        </p:nvCxnSpPr>
        <p:spPr>
          <a:xfrm>
            <a:off x="2483768" y="1422508"/>
            <a:ext cx="1670007" cy="56633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5" idx="2"/>
            <a:endCxn id="7" idx="0"/>
          </p:cNvCxnSpPr>
          <p:nvPr/>
        </p:nvCxnSpPr>
        <p:spPr>
          <a:xfrm>
            <a:off x="6876256" y="1422508"/>
            <a:ext cx="484078" cy="56633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283968" y="4197821"/>
            <a:ext cx="2304256" cy="229782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b="1" dirty="0" smtClean="0">
                <a:solidFill>
                  <a:schemeClr val="tx1"/>
                </a:solidFill>
              </a:rPr>
              <a:t>Журнал </a:t>
            </a:r>
            <a:r>
              <a:rPr lang="ru-RU" b="1" dirty="0">
                <a:solidFill>
                  <a:schemeClr val="tx1"/>
                </a:solidFill>
              </a:rPr>
              <a:t>операций расчетов по оплате труда, денежному довольствию и стипендиям </a:t>
            </a:r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dirty="0">
                <a:solidFill>
                  <a:schemeClr val="tx1"/>
                </a:solidFill>
              </a:rPr>
              <a:t>при учете расчетов по оплате труда, денежному довольствию и выплате стипендий;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876256" y="4197027"/>
            <a:ext cx="1904905" cy="229782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b="1" dirty="0" smtClean="0">
                <a:solidFill>
                  <a:schemeClr val="tx1"/>
                </a:solidFill>
              </a:rPr>
              <a:t>Журнал </a:t>
            </a:r>
            <a:r>
              <a:rPr lang="ru-RU" b="1" dirty="0">
                <a:solidFill>
                  <a:schemeClr val="tx1"/>
                </a:solidFill>
              </a:rPr>
              <a:t>по прочим операциям </a:t>
            </a:r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dirty="0">
                <a:solidFill>
                  <a:schemeClr val="tx1"/>
                </a:solidFill>
              </a:rPr>
              <a:t>при учете расчетов по выплате пенсий, пособий, иным социальным выплатам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2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818343"/>
              </p:ext>
            </p:extLst>
          </p:nvPr>
        </p:nvGraphicFramePr>
        <p:xfrm>
          <a:off x="179512" y="830995"/>
          <a:ext cx="8712968" cy="4902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0360"/>
                <a:gridCol w="2736304"/>
                <a:gridCol w="2736304"/>
              </a:tblGrid>
              <a:tr h="3926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Содержание операции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Номер счета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8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дебет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кредит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964894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Начисление оплаты труда</a:t>
                      </a:r>
                      <a:endParaRPr lang="ru-RU" sz="1800" b="1" i="0" u="none" strike="noStrike" dirty="0">
                        <a:solidFill>
                          <a:srgbClr val="00B0F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rgbClr val="00B0F0"/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140120.211</a:t>
                      </a:r>
                      <a:endParaRPr lang="ru-RU" sz="1800" b="1" i="0" u="none" strike="noStrike" dirty="0">
                        <a:solidFill>
                          <a:srgbClr val="00B0F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rgbClr val="00B0F0"/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rgbClr val="00B0F0"/>
                          </a:solidFill>
                          <a:effectLst/>
                        </a:rPr>
                        <a:t>130211.730</a:t>
                      </a:r>
                      <a:endParaRPr lang="ru-RU" sz="1800" b="1" i="0" u="none" strike="noStrike" dirty="0">
                        <a:solidFill>
                          <a:srgbClr val="00B0F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964894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Начисление налога</a:t>
                      </a:r>
                      <a:r>
                        <a:rPr lang="ru-RU" sz="1800" b="1" u="none" strike="noStrik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 на доходы физических лиц по 211 КОСГУ</a:t>
                      </a:r>
                      <a:endParaRPr lang="ru-RU" sz="18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130211.830</a:t>
                      </a:r>
                      <a:endParaRPr lang="ru-RU" sz="18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130301.730</a:t>
                      </a:r>
                      <a:endParaRPr lang="ru-RU" sz="18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1036367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</a:rPr>
                        <a:t>Перечисление на р/счета сотрудников </a:t>
                      </a:r>
                      <a:endParaRPr lang="ru-RU" sz="1800" b="1" u="none" strike="noStrike" dirty="0" smtClean="0">
                        <a:effectLst/>
                      </a:endParaRPr>
                    </a:p>
                    <a:p>
                      <a:pPr algn="l" fontAlgn="t"/>
                      <a:r>
                        <a:rPr lang="ru-RU" sz="1800" b="1" u="none" strike="noStrike" dirty="0" smtClean="0">
                          <a:effectLst/>
                        </a:rPr>
                        <a:t>по 211 КОСГУ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effectLst/>
                        </a:rPr>
                        <a:t>130211.830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effectLst/>
                        </a:rPr>
                        <a:t>1304031.730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1000631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 smtClean="0">
                          <a:effectLst/>
                        </a:rPr>
                        <a:t>Начисление профсоюзных</a:t>
                      </a:r>
                      <a:r>
                        <a:rPr lang="ru-RU" sz="1800" b="1" u="none" strike="noStrike" baseline="0" dirty="0" smtClean="0">
                          <a:effectLst/>
                        </a:rPr>
                        <a:t> взносов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effectLst/>
                        </a:rPr>
                        <a:t>130211.830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effectLst/>
                        </a:rPr>
                        <a:t>01063920490012121</a:t>
                      </a:r>
                      <a:r>
                        <a:rPr lang="ru-RU" sz="1800" b="1" u="none" strike="noStrike" dirty="0" smtClean="0">
                          <a:effectLst/>
                        </a:rPr>
                        <a:t>.</a:t>
                      </a:r>
                    </a:p>
                    <a:p>
                      <a:pPr algn="ctr" fontAlgn="t"/>
                      <a:r>
                        <a:rPr lang="ru-RU" sz="1800" b="1" u="none" strike="noStrike" dirty="0" smtClean="0">
                          <a:effectLst/>
                        </a:rPr>
                        <a:t>1304033.730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0"/>
            <a:ext cx="8784976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Например: Суммы начисленной заработной платы отражаются по кредиту счета </a:t>
            </a:r>
            <a:r>
              <a:rPr lang="ru-RU" dirty="0" smtClean="0"/>
              <a:t>0 302 11 730 </a:t>
            </a:r>
            <a:r>
              <a:rPr lang="ru-RU" dirty="0"/>
              <a:t>"Увеличение кредиторской задолженности по заработной плате" и дебету счетов </a:t>
            </a:r>
            <a:r>
              <a:rPr lang="ru-RU" dirty="0" smtClean="0"/>
              <a:t>0 401 20 211 </a:t>
            </a:r>
            <a:r>
              <a:rPr lang="ru-RU" dirty="0"/>
              <a:t>"Расходы по заработной плате".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3835" y="5805264"/>
            <a:ext cx="871296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 Например: начисленные суммы налога на доходы физических лиц отражаются по кредиту счета </a:t>
            </a:r>
            <a:r>
              <a:rPr lang="ru-RU" dirty="0" smtClean="0"/>
              <a:t>0 303</a:t>
            </a:r>
            <a:r>
              <a:rPr lang="ru-RU" dirty="0"/>
              <a:t> </a:t>
            </a:r>
            <a:r>
              <a:rPr lang="ru-RU" dirty="0" smtClean="0"/>
              <a:t>01 730 </a:t>
            </a:r>
            <a:r>
              <a:rPr lang="ru-RU" dirty="0"/>
              <a:t>"Расчеты по налогу на доходы физических лиц" </a:t>
            </a:r>
            <a:r>
              <a:rPr lang="ru-RU" dirty="0" smtClean="0"/>
              <a:t>и дебету </a:t>
            </a:r>
            <a:r>
              <a:rPr lang="ru-RU" dirty="0"/>
              <a:t>счета </a:t>
            </a:r>
            <a:r>
              <a:rPr lang="ru-RU" dirty="0" smtClean="0"/>
              <a:t>0 302 11 830 "Расчеты </a:t>
            </a:r>
            <a:r>
              <a:rPr lang="ru-RU" dirty="0"/>
              <a:t>по заработной </a:t>
            </a:r>
            <a:r>
              <a:rPr lang="ru-RU" dirty="0" smtClean="0"/>
              <a:t>плате</a:t>
            </a:r>
            <a:r>
              <a:rPr lang="ru-RU" dirty="0"/>
              <a:t> "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407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217" y="218599"/>
            <a:ext cx="8496945" cy="3280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b="1" dirty="0"/>
              <a:t>Счет </a:t>
            </a:r>
            <a:r>
              <a:rPr lang="ru-RU" b="1" dirty="0" smtClean="0"/>
              <a:t>303 00 </a:t>
            </a:r>
            <a:r>
              <a:rPr lang="ru-RU" b="1" dirty="0"/>
              <a:t>"Расчеты по платежам в бюджеты"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19872" y="929216"/>
            <a:ext cx="5256584" cy="131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- налогу на доходы физических лиц, удержанному из сумм заработной платы и вознаграждений физических лиц за выполнение ими трудовых или иных обязанностей, выполнение работ, оказание услуг в соответствии с налоговым законодательством  РФ;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19872" y="2450943"/>
            <a:ext cx="5256584" cy="8204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 smtClean="0"/>
              <a:t>- налоговым </a:t>
            </a:r>
            <a:r>
              <a:rPr lang="ru-RU" dirty="0"/>
              <a:t>и иным обязательным платежам, начисленным в соответствии с </a:t>
            </a:r>
            <a:r>
              <a:rPr lang="ru-RU" dirty="0" smtClean="0"/>
              <a:t>налоговым законодательством  РФ;</a:t>
            </a:r>
            <a:endParaRPr lang="ru-RU" dirty="0">
              <a:hlinkClick r:id="rId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3504395"/>
            <a:ext cx="5256584" cy="8204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- страховым взносам на обязательное социальное страхование, начисленным в соответствии с законодательством </a:t>
            </a:r>
            <a:r>
              <a:rPr lang="ru-RU" dirty="0" smtClean="0"/>
              <a:t>РФ;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6694" y="2235061"/>
            <a:ext cx="2161355" cy="18053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Счет предназначен для расчетов с бюджетами бюджетной системы Российской Федерации по видам платежей в бюджеты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419872" y="5563165"/>
            <a:ext cx="5256584" cy="57427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- иным платежам в бюджет, начисленным в соответствии с законодательством </a:t>
            </a:r>
            <a:r>
              <a:rPr lang="ru-RU" dirty="0" smtClean="0"/>
              <a:t>РФ.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4552681"/>
            <a:ext cx="5256584" cy="8204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 smtClean="0"/>
              <a:t>-</a:t>
            </a:r>
            <a:r>
              <a:rPr lang="ru-RU" dirty="0"/>
              <a:t> дополнительным страховым взносам на пенсионное страхование, уплачиваемым в соответствии с законодательством РФ;</a:t>
            </a:r>
          </a:p>
        </p:txBody>
      </p:sp>
      <p:pic>
        <p:nvPicPr>
          <p:cNvPr id="14" name="Picture 4" descr="C:\Users\3256\Desktop\Презентации\Картинки\icono_archiv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97" y="4962931"/>
            <a:ext cx="2009225" cy="1763267"/>
          </a:xfrm>
          <a:prstGeom prst="rect">
            <a:avLst/>
          </a:prstGeom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2" name="Стрелка вправо 1"/>
          <p:cNvSpPr/>
          <p:nvPr/>
        </p:nvSpPr>
        <p:spPr>
          <a:xfrm rot="20057361">
            <a:off x="2125265" y="1469308"/>
            <a:ext cx="119319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2352651" y="259933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340490" y="355581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2050634">
            <a:off x="1750640" y="4943848"/>
            <a:ext cx="154164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407346">
            <a:off x="2134189" y="4292839"/>
            <a:ext cx="120752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11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55576" y="188640"/>
            <a:ext cx="7704856" cy="57427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pPr algn="ctr"/>
            <a:r>
              <a:rPr lang="ru-RU" dirty="0"/>
              <a:t>У</a:t>
            </a:r>
            <a:r>
              <a:rPr lang="ru-RU" dirty="0" smtClean="0"/>
              <a:t>чет </a:t>
            </a:r>
            <a:r>
              <a:rPr lang="ru-RU" dirty="0"/>
              <a:t>операций </a:t>
            </a:r>
            <a:r>
              <a:rPr lang="ru-RU" dirty="0" smtClean="0"/>
              <a:t>по счету 303 00 </a:t>
            </a:r>
            <a:r>
              <a:rPr lang="ru-RU" dirty="0"/>
              <a:t>ведется в соответствии с содержанием операций в следующих учетных регистрах: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37359" y="1164551"/>
            <a:ext cx="2664296" cy="8204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/>
              <a:t>Журнал операций расчетов по оплате труда, денежному довольствию и </a:t>
            </a:r>
            <a:r>
              <a:rPr lang="ru-RU" dirty="0" smtClean="0"/>
              <a:t>стипендиям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33911" y="3823862"/>
            <a:ext cx="2664296" cy="57427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/>
              <a:t>Журнал по прочим операциям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853658" y="893485"/>
            <a:ext cx="2008609" cy="574278"/>
          </a:xfrm>
          <a:prstGeom prst="rect">
            <a:avLst/>
          </a:prstGeom>
          <a:solidFill>
            <a:srgbClr val="FFC000"/>
          </a:solidFill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>
            <a:spAutoFit/>
          </a:bodyPr>
          <a:lstStyle>
            <a:lvl1pPr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1600" dirty="0"/>
              <a:t>– при начислении сумм НДФЛ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68641" y="2852935"/>
            <a:ext cx="2016224" cy="820499"/>
          </a:xfrm>
          <a:prstGeom prst="rect">
            <a:avLst/>
          </a:prstGeom>
          <a:solidFill>
            <a:srgbClr val="FFC000"/>
          </a:solidFill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>
            <a:spAutoFit/>
          </a:bodyPr>
          <a:lstStyle>
            <a:lvl1pPr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1600" dirty="0"/>
              <a:t>– </a:t>
            </a:r>
            <a:r>
              <a:rPr lang="ru-RU" sz="1600" dirty="0" smtClean="0"/>
              <a:t>при оплате </a:t>
            </a:r>
            <a:r>
              <a:rPr lang="ru-RU" sz="1600" dirty="0"/>
              <a:t>расчетов по платежам в бюджеты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868641" y="3826456"/>
            <a:ext cx="2023839" cy="574278"/>
          </a:xfrm>
          <a:prstGeom prst="rect">
            <a:avLst/>
          </a:prstGeom>
          <a:solidFill>
            <a:srgbClr val="FFC000"/>
          </a:solidFill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>
            <a:spAutoFit/>
          </a:bodyPr>
          <a:lstStyle>
            <a:lvl1pPr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1600" dirty="0"/>
              <a:t>– </a:t>
            </a:r>
            <a:r>
              <a:rPr lang="ru-RU" sz="1600" dirty="0" smtClean="0"/>
              <a:t>при иных операциях</a:t>
            </a:r>
            <a:endParaRPr lang="ru-RU" sz="1600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07504" y="2524879"/>
            <a:ext cx="1800200" cy="328057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>
            <a:spAutoFit/>
          </a:bodyPr>
          <a:lstStyle>
            <a:lvl1pPr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sz="1600" dirty="0" smtClean="0"/>
              <a:t>ф. 0504071</a:t>
            </a:r>
            <a:endParaRPr lang="ru-RU" sz="700" dirty="0"/>
          </a:p>
        </p:txBody>
      </p:sp>
      <p:cxnSp>
        <p:nvCxnSpPr>
          <p:cNvPr id="18" name="Прямая со стрелкой 17"/>
          <p:cNvCxnSpPr>
            <a:stCxn id="23" idx="0"/>
            <a:endCxn id="16" idx="1"/>
          </p:cNvCxnSpPr>
          <p:nvPr/>
        </p:nvCxnSpPr>
        <p:spPr>
          <a:xfrm flipV="1">
            <a:off x="1007604" y="1574801"/>
            <a:ext cx="2429755" cy="95007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223628" y="340503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23" idx="2"/>
            <a:endCxn id="45" idx="1"/>
          </p:cNvCxnSpPr>
          <p:nvPr/>
        </p:nvCxnSpPr>
        <p:spPr>
          <a:xfrm>
            <a:off x="1007604" y="2852936"/>
            <a:ext cx="2426307" cy="12580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6" idx="3"/>
            <a:endCxn id="19" idx="1"/>
          </p:cNvCxnSpPr>
          <p:nvPr/>
        </p:nvCxnSpPr>
        <p:spPr>
          <a:xfrm flipV="1">
            <a:off x="6101655" y="1180624"/>
            <a:ext cx="752003" cy="39417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45" idx="3"/>
            <a:endCxn id="22" idx="1"/>
          </p:cNvCxnSpPr>
          <p:nvPr/>
        </p:nvCxnSpPr>
        <p:spPr>
          <a:xfrm>
            <a:off x="6098207" y="4111001"/>
            <a:ext cx="770434" cy="25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" descr="http://slc-company.ru/userfiles/image/PPP_PRD_017_3D_People_-_Office_Mess_-_ORANG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15627"/>
            <a:ext cx="2771800" cy="279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2771800" y="4653136"/>
            <a:ext cx="6113065" cy="57427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А</a:t>
            </a:r>
            <a:r>
              <a:rPr lang="ru-RU" dirty="0" smtClean="0"/>
              <a:t>налитический </a:t>
            </a:r>
            <a:r>
              <a:rPr lang="ru-RU" dirty="0"/>
              <a:t>учет по </a:t>
            </a:r>
            <a:r>
              <a:rPr lang="ru-RU" b="1" i="1" u="sng" dirty="0" smtClean="0"/>
              <a:t>счету 303 00</a:t>
            </a:r>
            <a:r>
              <a:rPr lang="ru-RU" dirty="0" smtClean="0"/>
              <a:t> "Расчеты </a:t>
            </a:r>
            <a:r>
              <a:rPr lang="ru-RU" dirty="0"/>
              <a:t>по платежам в </a:t>
            </a:r>
            <a:r>
              <a:rPr lang="ru-RU" dirty="0" smtClean="0"/>
              <a:t>бюджеты" ведется в разрезе </a:t>
            </a:r>
            <a:r>
              <a:rPr lang="ru-RU" dirty="0"/>
              <a:t>видов налогов и страховых </a:t>
            </a:r>
            <a:r>
              <a:rPr lang="ru-RU" dirty="0" smtClean="0"/>
              <a:t>взносов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2705919" y="5337521"/>
            <a:ext cx="6244826" cy="131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dirty="0"/>
              <a:t>Если по какому-либо налогу, иному платежу в </a:t>
            </a:r>
            <a:r>
              <a:rPr lang="ru-RU" dirty="0" smtClean="0"/>
              <a:t>бюджет Инструкцией  </a:t>
            </a:r>
            <a:r>
              <a:rPr lang="ru-RU" dirty="0"/>
              <a:t>N 157н не предусматривается возможность учета расчетов с использованием специального аналитического счета к </a:t>
            </a:r>
            <a:r>
              <a:rPr lang="ru-RU" dirty="0" smtClean="0"/>
              <a:t>счету 303 00 </a:t>
            </a:r>
            <a:r>
              <a:rPr lang="ru-RU" dirty="0"/>
              <a:t>или иного счета бухгалтерского учета, расчеты подлежат отражению на счете 303 05 "Расчеты по прочим платежам в бюджет". </a:t>
            </a:r>
          </a:p>
        </p:txBody>
      </p:sp>
      <p:cxnSp>
        <p:nvCxnSpPr>
          <p:cNvPr id="30" name="Прямая со стрелкой 29"/>
          <p:cNvCxnSpPr>
            <a:stCxn id="58" idx="3"/>
            <a:endCxn id="21" idx="1"/>
          </p:cNvCxnSpPr>
          <p:nvPr/>
        </p:nvCxnSpPr>
        <p:spPr>
          <a:xfrm>
            <a:off x="6101655" y="2917229"/>
            <a:ext cx="766986" cy="3459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853657" y="1635046"/>
            <a:ext cx="2008609" cy="1066720"/>
          </a:xfrm>
          <a:prstGeom prst="rect">
            <a:avLst/>
          </a:prstGeom>
          <a:solidFill>
            <a:srgbClr val="FFC000"/>
          </a:solidFill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>
            <a:spAutoFit/>
          </a:bodyPr>
          <a:lstStyle>
            <a:lvl1pPr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sz="1600" dirty="0"/>
              <a:t>– при начислении </a:t>
            </a:r>
            <a:r>
              <a:rPr lang="ru-RU" sz="1600" dirty="0" smtClean="0"/>
              <a:t>пособий выплачиваемых за счет средств ФСС</a:t>
            </a:r>
            <a:endParaRPr lang="ru-RU" sz="1600" dirty="0"/>
          </a:p>
        </p:txBody>
      </p:sp>
      <p:cxnSp>
        <p:nvCxnSpPr>
          <p:cNvPr id="46" name="Прямая со стрелкой 45"/>
          <p:cNvCxnSpPr>
            <a:stCxn id="16" idx="3"/>
            <a:endCxn id="43" idx="1"/>
          </p:cNvCxnSpPr>
          <p:nvPr/>
        </p:nvCxnSpPr>
        <p:spPr>
          <a:xfrm>
            <a:off x="6101655" y="1574801"/>
            <a:ext cx="752002" cy="5936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437359" y="2506979"/>
            <a:ext cx="2664296" cy="8204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81043" tIns="40522" rIns="81043" bIns="40522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/>
              <a:t>Журнал операций с безналичными денежными средствами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60" name="Прямая со стрелкой 59"/>
          <p:cNvCxnSpPr>
            <a:stCxn id="23" idx="3"/>
            <a:endCxn id="58" idx="1"/>
          </p:cNvCxnSpPr>
          <p:nvPr/>
        </p:nvCxnSpPr>
        <p:spPr>
          <a:xfrm>
            <a:off x="1907704" y="2688908"/>
            <a:ext cx="1529655" cy="22832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12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FF6B14D676282643BCFE0290CCE8D38D" ma:contentTypeVersion="0" ma:contentTypeDescription="Создание документа." ma:contentTypeScope="" ma:versionID="c2ba80c7ad2e6dc4e3743dfb656ce4b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8B7CDF7-350C-4CAE-A3DC-80C134BAF0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A946685-3EA7-4FF8-A26C-705992E112F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1B3FB3-99B1-4D06-9B52-5B23C64FDB7F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6431</TotalTime>
  <Words>1091</Words>
  <Application>Microsoft Office PowerPoint</Application>
  <PresentationFormat>Экран (4:3)</PresentationFormat>
  <Paragraphs>157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Савина Елена Николаевна</dc:creator>
  <cp:lastModifiedBy>w9400ismailova</cp:lastModifiedBy>
  <cp:revision>190</cp:revision>
  <cp:lastPrinted>2018-04-10T12:37:38Z</cp:lastPrinted>
  <dcterms:created xsi:type="dcterms:W3CDTF">2016-11-08T08:21:12Z</dcterms:created>
  <dcterms:modified xsi:type="dcterms:W3CDTF">2018-11-20T12:47:47Z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0x010100FF6B14D676282643BCFE0290CCE8D38D</vt:lpwstr>
  </property>
</Properties>
</file>