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15"/>
  </p:notesMasterIdLst>
  <p:sldIdLst>
    <p:sldId id="256" r:id="rId2"/>
    <p:sldId id="257" r:id="rId3"/>
    <p:sldId id="275" r:id="rId4"/>
    <p:sldId id="258" r:id="rId5"/>
    <p:sldId id="271" r:id="rId6"/>
    <p:sldId id="276" r:id="rId7"/>
    <p:sldId id="272" r:id="rId8"/>
    <p:sldId id="259" r:id="rId9"/>
    <p:sldId id="268" r:id="rId10"/>
    <p:sldId id="277" r:id="rId11"/>
    <p:sldId id="278" r:id="rId12"/>
    <p:sldId id="279" r:id="rId13"/>
    <p:sldId id="267"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63" autoAdjust="0"/>
    <p:restoredTop sz="79676" autoAdjust="0"/>
  </p:normalViewPr>
  <p:slideViewPr>
    <p:cSldViewPr>
      <p:cViewPr>
        <p:scale>
          <a:sx n="107" d="100"/>
          <a:sy n="107" d="100"/>
        </p:scale>
        <p:origin x="-90" y="-15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E04E6B6-6E71-4C37-9669-2792378377DE}"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ru-RU"/>
        </a:p>
      </dgm:t>
    </dgm:pt>
    <dgm:pt modelId="{CB079A21-6371-4021-A16F-259302628A17}">
      <dgm:prSet phldrT="[Текст]" custT="1"/>
      <dgm:spPr/>
      <dgm:t>
        <a:bodyPr/>
        <a:lstStyle/>
        <a:p>
          <a:r>
            <a:rPr lang="ru-RU" sz="1800" dirty="0" smtClean="0"/>
            <a:t>Коды вида финансового обеспечения</a:t>
          </a:r>
          <a:endParaRPr lang="ru-RU" sz="1800" dirty="0"/>
        </a:p>
      </dgm:t>
    </dgm:pt>
    <dgm:pt modelId="{EF6B2E4A-D3F6-4A3C-8E40-01CB69B3F854}" type="parTrans" cxnId="{AB10427E-0EDF-4444-B7B3-D31B2FC65ED8}">
      <dgm:prSet/>
      <dgm:spPr/>
      <dgm:t>
        <a:bodyPr/>
        <a:lstStyle/>
        <a:p>
          <a:endParaRPr lang="ru-RU"/>
        </a:p>
      </dgm:t>
    </dgm:pt>
    <dgm:pt modelId="{04A47447-CFD9-4014-B806-A114E04B0C49}" type="sibTrans" cxnId="{AB10427E-0EDF-4444-B7B3-D31B2FC65ED8}">
      <dgm:prSet/>
      <dgm:spPr/>
      <dgm:t>
        <a:bodyPr/>
        <a:lstStyle/>
        <a:p>
          <a:endParaRPr lang="ru-RU"/>
        </a:p>
      </dgm:t>
    </dgm:pt>
    <dgm:pt modelId="{A2BDDDB8-20B3-458C-8660-F65FA1B897FB}">
      <dgm:prSet phldrT="[Текст]" custT="1"/>
      <dgm:spPr/>
      <dgm:t>
        <a:bodyPr/>
        <a:lstStyle/>
        <a:p>
          <a:pPr algn="l"/>
          <a:r>
            <a:rPr lang="ru-RU" sz="1800" b="1" dirty="0" smtClean="0"/>
            <a:t>1</a:t>
          </a:r>
          <a:r>
            <a:rPr lang="ru-RU" sz="1800" b="0" dirty="0" smtClean="0"/>
            <a:t> – </a:t>
          </a:r>
          <a:r>
            <a:rPr lang="ru-RU" sz="1600" b="0" dirty="0" smtClean="0"/>
            <a:t>деятельность осуществляемая за счет средств соответствующего бюджета</a:t>
          </a:r>
          <a:endParaRPr lang="ru-RU" sz="1600" b="1" dirty="0"/>
        </a:p>
      </dgm:t>
    </dgm:pt>
    <dgm:pt modelId="{6D6177A6-8B2A-4D31-A885-7F21092DB926}" type="parTrans" cxnId="{312872E6-91F6-4B53-8B8E-0E1C6075ADFD}">
      <dgm:prSet/>
      <dgm:spPr/>
      <dgm:t>
        <a:bodyPr/>
        <a:lstStyle/>
        <a:p>
          <a:endParaRPr lang="ru-RU" dirty="0"/>
        </a:p>
      </dgm:t>
    </dgm:pt>
    <dgm:pt modelId="{C13030F6-8A8E-4434-8D32-65B23E3FBDC3}" type="sibTrans" cxnId="{312872E6-91F6-4B53-8B8E-0E1C6075ADFD}">
      <dgm:prSet/>
      <dgm:spPr/>
      <dgm:t>
        <a:bodyPr/>
        <a:lstStyle/>
        <a:p>
          <a:endParaRPr lang="ru-RU"/>
        </a:p>
      </dgm:t>
    </dgm:pt>
    <dgm:pt modelId="{F904670F-551C-4A23-AD76-DFB993C36BF0}">
      <dgm:prSet phldrT="[Текст]" custT="1"/>
      <dgm:spPr/>
      <dgm:t>
        <a:bodyPr/>
        <a:lstStyle/>
        <a:p>
          <a:pPr algn="l"/>
          <a:r>
            <a:rPr lang="ru-RU" sz="1800" b="1" dirty="0" smtClean="0"/>
            <a:t>3 </a:t>
          </a:r>
          <a:r>
            <a:rPr lang="ru-RU" sz="1800" b="0" dirty="0" smtClean="0"/>
            <a:t>– </a:t>
          </a:r>
          <a:r>
            <a:rPr lang="ru-RU" sz="1600" b="0" dirty="0" smtClean="0"/>
            <a:t>средства во временном распоряжении</a:t>
          </a:r>
          <a:endParaRPr lang="ru-RU" sz="1600" b="0" dirty="0"/>
        </a:p>
      </dgm:t>
    </dgm:pt>
    <dgm:pt modelId="{72E719F0-360D-4BF5-ABD8-B811136F67B7}" type="parTrans" cxnId="{D3ABA946-9601-4A75-9C76-8E398BB2F27B}">
      <dgm:prSet/>
      <dgm:spPr/>
      <dgm:t>
        <a:bodyPr/>
        <a:lstStyle/>
        <a:p>
          <a:endParaRPr lang="ru-RU" dirty="0"/>
        </a:p>
      </dgm:t>
    </dgm:pt>
    <dgm:pt modelId="{A1372675-897D-4027-9EA1-92286F96D2BC}" type="sibTrans" cxnId="{D3ABA946-9601-4A75-9C76-8E398BB2F27B}">
      <dgm:prSet/>
      <dgm:spPr/>
      <dgm:t>
        <a:bodyPr/>
        <a:lstStyle/>
        <a:p>
          <a:endParaRPr lang="ru-RU"/>
        </a:p>
      </dgm:t>
    </dgm:pt>
    <dgm:pt modelId="{92D90496-7C77-4FEE-88EF-71D7AC374BA2}" type="pres">
      <dgm:prSet presAssocID="{BE04E6B6-6E71-4C37-9669-2792378377DE}" presName="diagram" presStyleCnt="0">
        <dgm:presLayoutVars>
          <dgm:chPref val="1"/>
          <dgm:dir/>
          <dgm:animOne val="branch"/>
          <dgm:animLvl val="lvl"/>
          <dgm:resizeHandles val="exact"/>
        </dgm:presLayoutVars>
      </dgm:prSet>
      <dgm:spPr/>
      <dgm:t>
        <a:bodyPr/>
        <a:lstStyle/>
        <a:p>
          <a:endParaRPr lang="ru-RU"/>
        </a:p>
      </dgm:t>
    </dgm:pt>
    <dgm:pt modelId="{67FCD11D-CF33-457C-9838-82BC0C82C885}" type="pres">
      <dgm:prSet presAssocID="{CB079A21-6371-4021-A16F-259302628A17}" presName="root1" presStyleCnt="0"/>
      <dgm:spPr/>
    </dgm:pt>
    <dgm:pt modelId="{574000EA-BA04-4E21-9767-217166A4A599}" type="pres">
      <dgm:prSet presAssocID="{CB079A21-6371-4021-A16F-259302628A17}" presName="LevelOneTextNode" presStyleLbl="node0" presStyleIdx="0" presStyleCnt="1" custScaleX="175890" custScaleY="165529">
        <dgm:presLayoutVars>
          <dgm:chPref val="3"/>
        </dgm:presLayoutVars>
      </dgm:prSet>
      <dgm:spPr/>
      <dgm:t>
        <a:bodyPr/>
        <a:lstStyle/>
        <a:p>
          <a:endParaRPr lang="ru-RU"/>
        </a:p>
      </dgm:t>
    </dgm:pt>
    <dgm:pt modelId="{57331E8E-6FB8-43E2-AA36-1E4ED5F2C20E}" type="pres">
      <dgm:prSet presAssocID="{CB079A21-6371-4021-A16F-259302628A17}" presName="level2hierChild" presStyleCnt="0"/>
      <dgm:spPr/>
    </dgm:pt>
    <dgm:pt modelId="{F26B6AE4-640D-4B60-9E5B-29C51ABE22B4}" type="pres">
      <dgm:prSet presAssocID="{6D6177A6-8B2A-4D31-A885-7F21092DB926}" presName="conn2-1" presStyleLbl="parChTrans1D2" presStyleIdx="0" presStyleCnt="2"/>
      <dgm:spPr/>
      <dgm:t>
        <a:bodyPr/>
        <a:lstStyle/>
        <a:p>
          <a:endParaRPr lang="ru-RU"/>
        </a:p>
      </dgm:t>
    </dgm:pt>
    <dgm:pt modelId="{0216D110-CAC1-478C-B760-C739F33B5977}" type="pres">
      <dgm:prSet presAssocID="{6D6177A6-8B2A-4D31-A885-7F21092DB926}" presName="connTx" presStyleLbl="parChTrans1D2" presStyleIdx="0" presStyleCnt="2"/>
      <dgm:spPr/>
      <dgm:t>
        <a:bodyPr/>
        <a:lstStyle/>
        <a:p>
          <a:endParaRPr lang="ru-RU"/>
        </a:p>
      </dgm:t>
    </dgm:pt>
    <dgm:pt modelId="{15C2240B-16F6-49BE-8355-C759097AABD6}" type="pres">
      <dgm:prSet presAssocID="{A2BDDDB8-20B3-458C-8660-F65FA1B897FB}" presName="root2" presStyleCnt="0"/>
      <dgm:spPr/>
    </dgm:pt>
    <dgm:pt modelId="{3FEA5A2A-AE18-4862-86B1-ADA28FF589AA}" type="pres">
      <dgm:prSet presAssocID="{A2BDDDB8-20B3-458C-8660-F65FA1B897FB}" presName="LevelTwoTextNode" presStyleLbl="node2" presStyleIdx="0" presStyleCnt="2" custScaleX="440957">
        <dgm:presLayoutVars>
          <dgm:chPref val="3"/>
        </dgm:presLayoutVars>
      </dgm:prSet>
      <dgm:spPr/>
      <dgm:t>
        <a:bodyPr/>
        <a:lstStyle/>
        <a:p>
          <a:endParaRPr lang="ru-RU"/>
        </a:p>
      </dgm:t>
    </dgm:pt>
    <dgm:pt modelId="{A7A056B6-CA36-429E-9627-F5C07063BBBB}" type="pres">
      <dgm:prSet presAssocID="{A2BDDDB8-20B3-458C-8660-F65FA1B897FB}" presName="level3hierChild" presStyleCnt="0"/>
      <dgm:spPr/>
    </dgm:pt>
    <dgm:pt modelId="{24A5337C-D320-4683-9827-63D66D2F6A45}" type="pres">
      <dgm:prSet presAssocID="{72E719F0-360D-4BF5-ABD8-B811136F67B7}" presName="conn2-1" presStyleLbl="parChTrans1D2" presStyleIdx="1" presStyleCnt="2"/>
      <dgm:spPr/>
      <dgm:t>
        <a:bodyPr/>
        <a:lstStyle/>
        <a:p>
          <a:endParaRPr lang="ru-RU"/>
        </a:p>
      </dgm:t>
    </dgm:pt>
    <dgm:pt modelId="{266FD21B-B717-4923-A02D-B439B5A4874E}" type="pres">
      <dgm:prSet presAssocID="{72E719F0-360D-4BF5-ABD8-B811136F67B7}" presName="connTx" presStyleLbl="parChTrans1D2" presStyleIdx="1" presStyleCnt="2"/>
      <dgm:spPr/>
      <dgm:t>
        <a:bodyPr/>
        <a:lstStyle/>
        <a:p>
          <a:endParaRPr lang="ru-RU"/>
        </a:p>
      </dgm:t>
    </dgm:pt>
    <dgm:pt modelId="{9EA8C2A3-1207-4D29-BFD2-817C720EAC40}" type="pres">
      <dgm:prSet presAssocID="{F904670F-551C-4A23-AD76-DFB993C36BF0}" presName="root2" presStyleCnt="0"/>
      <dgm:spPr/>
    </dgm:pt>
    <dgm:pt modelId="{6231E737-88A3-49AC-BC28-5A4A1928E3AD}" type="pres">
      <dgm:prSet presAssocID="{F904670F-551C-4A23-AD76-DFB993C36BF0}" presName="LevelTwoTextNode" presStyleLbl="node2" presStyleIdx="1" presStyleCnt="2" custScaleX="436540">
        <dgm:presLayoutVars>
          <dgm:chPref val="3"/>
        </dgm:presLayoutVars>
      </dgm:prSet>
      <dgm:spPr/>
      <dgm:t>
        <a:bodyPr/>
        <a:lstStyle/>
        <a:p>
          <a:endParaRPr lang="ru-RU"/>
        </a:p>
      </dgm:t>
    </dgm:pt>
    <dgm:pt modelId="{A24836DC-B74B-4E93-858F-8A50AD40E423}" type="pres">
      <dgm:prSet presAssocID="{F904670F-551C-4A23-AD76-DFB993C36BF0}" presName="level3hierChild" presStyleCnt="0"/>
      <dgm:spPr/>
    </dgm:pt>
  </dgm:ptLst>
  <dgm:cxnLst>
    <dgm:cxn modelId="{F40D2B92-1B4A-4F93-9AA5-96C573CE997E}" type="presOf" srcId="{F904670F-551C-4A23-AD76-DFB993C36BF0}" destId="{6231E737-88A3-49AC-BC28-5A4A1928E3AD}" srcOrd="0" destOrd="0" presId="urn:microsoft.com/office/officeart/2005/8/layout/hierarchy2"/>
    <dgm:cxn modelId="{464D7DAD-3366-452A-868F-B40C32AE4210}" type="presOf" srcId="{A2BDDDB8-20B3-458C-8660-F65FA1B897FB}" destId="{3FEA5A2A-AE18-4862-86B1-ADA28FF589AA}" srcOrd="0" destOrd="0" presId="urn:microsoft.com/office/officeart/2005/8/layout/hierarchy2"/>
    <dgm:cxn modelId="{902B4E24-5479-4E93-9A8F-D28AB37127FC}" type="presOf" srcId="{6D6177A6-8B2A-4D31-A885-7F21092DB926}" destId="{0216D110-CAC1-478C-B760-C739F33B5977}" srcOrd="1" destOrd="0" presId="urn:microsoft.com/office/officeart/2005/8/layout/hierarchy2"/>
    <dgm:cxn modelId="{D3ABA946-9601-4A75-9C76-8E398BB2F27B}" srcId="{CB079A21-6371-4021-A16F-259302628A17}" destId="{F904670F-551C-4A23-AD76-DFB993C36BF0}" srcOrd="1" destOrd="0" parTransId="{72E719F0-360D-4BF5-ABD8-B811136F67B7}" sibTransId="{A1372675-897D-4027-9EA1-92286F96D2BC}"/>
    <dgm:cxn modelId="{AB10427E-0EDF-4444-B7B3-D31B2FC65ED8}" srcId="{BE04E6B6-6E71-4C37-9669-2792378377DE}" destId="{CB079A21-6371-4021-A16F-259302628A17}" srcOrd="0" destOrd="0" parTransId="{EF6B2E4A-D3F6-4A3C-8E40-01CB69B3F854}" sibTransId="{04A47447-CFD9-4014-B806-A114E04B0C49}"/>
    <dgm:cxn modelId="{8E3C1CA2-A4F1-4C8D-A308-D4D835A606B1}" type="presOf" srcId="{6D6177A6-8B2A-4D31-A885-7F21092DB926}" destId="{F26B6AE4-640D-4B60-9E5B-29C51ABE22B4}" srcOrd="0" destOrd="0" presId="urn:microsoft.com/office/officeart/2005/8/layout/hierarchy2"/>
    <dgm:cxn modelId="{312872E6-91F6-4B53-8B8E-0E1C6075ADFD}" srcId="{CB079A21-6371-4021-A16F-259302628A17}" destId="{A2BDDDB8-20B3-458C-8660-F65FA1B897FB}" srcOrd="0" destOrd="0" parTransId="{6D6177A6-8B2A-4D31-A885-7F21092DB926}" sibTransId="{C13030F6-8A8E-4434-8D32-65B23E3FBDC3}"/>
    <dgm:cxn modelId="{5902BDFD-E749-4F00-81E6-1BB7F84D5DBE}" type="presOf" srcId="{BE04E6B6-6E71-4C37-9669-2792378377DE}" destId="{92D90496-7C77-4FEE-88EF-71D7AC374BA2}" srcOrd="0" destOrd="0" presId="urn:microsoft.com/office/officeart/2005/8/layout/hierarchy2"/>
    <dgm:cxn modelId="{3105C215-FBC9-4AE4-AF63-EE439CB0D331}" type="presOf" srcId="{72E719F0-360D-4BF5-ABD8-B811136F67B7}" destId="{24A5337C-D320-4683-9827-63D66D2F6A45}" srcOrd="0" destOrd="0" presId="urn:microsoft.com/office/officeart/2005/8/layout/hierarchy2"/>
    <dgm:cxn modelId="{85A1009A-AF05-4E30-A4FB-C53ABEE2EACB}" type="presOf" srcId="{72E719F0-360D-4BF5-ABD8-B811136F67B7}" destId="{266FD21B-B717-4923-A02D-B439B5A4874E}" srcOrd="1" destOrd="0" presId="urn:microsoft.com/office/officeart/2005/8/layout/hierarchy2"/>
    <dgm:cxn modelId="{99006557-3567-4203-845F-D60C5A595C69}" type="presOf" srcId="{CB079A21-6371-4021-A16F-259302628A17}" destId="{574000EA-BA04-4E21-9767-217166A4A599}" srcOrd="0" destOrd="0" presId="urn:microsoft.com/office/officeart/2005/8/layout/hierarchy2"/>
    <dgm:cxn modelId="{14CE425D-3D3C-4790-8BCB-F8D405D248C4}" type="presParOf" srcId="{92D90496-7C77-4FEE-88EF-71D7AC374BA2}" destId="{67FCD11D-CF33-457C-9838-82BC0C82C885}" srcOrd="0" destOrd="0" presId="urn:microsoft.com/office/officeart/2005/8/layout/hierarchy2"/>
    <dgm:cxn modelId="{9B0F4FE2-4A1F-4E0F-94D6-B34719091B82}" type="presParOf" srcId="{67FCD11D-CF33-457C-9838-82BC0C82C885}" destId="{574000EA-BA04-4E21-9767-217166A4A599}" srcOrd="0" destOrd="0" presId="urn:microsoft.com/office/officeart/2005/8/layout/hierarchy2"/>
    <dgm:cxn modelId="{EE3B3B9A-1106-4E0B-BB4D-7ECD404C94F3}" type="presParOf" srcId="{67FCD11D-CF33-457C-9838-82BC0C82C885}" destId="{57331E8E-6FB8-43E2-AA36-1E4ED5F2C20E}" srcOrd="1" destOrd="0" presId="urn:microsoft.com/office/officeart/2005/8/layout/hierarchy2"/>
    <dgm:cxn modelId="{55DAF1C3-FF27-41D7-BBAD-B58D7AA9A274}" type="presParOf" srcId="{57331E8E-6FB8-43E2-AA36-1E4ED5F2C20E}" destId="{F26B6AE4-640D-4B60-9E5B-29C51ABE22B4}" srcOrd="0" destOrd="0" presId="urn:microsoft.com/office/officeart/2005/8/layout/hierarchy2"/>
    <dgm:cxn modelId="{3F25A437-0F1D-4446-A480-F7FC9C4D8F3A}" type="presParOf" srcId="{F26B6AE4-640D-4B60-9E5B-29C51ABE22B4}" destId="{0216D110-CAC1-478C-B760-C739F33B5977}" srcOrd="0" destOrd="0" presId="urn:microsoft.com/office/officeart/2005/8/layout/hierarchy2"/>
    <dgm:cxn modelId="{C6054213-4050-49FE-8A61-BCFAF5389F7E}" type="presParOf" srcId="{57331E8E-6FB8-43E2-AA36-1E4ED5F2C20E}" destId="{15C2240B-16F6-49BE-8355-C759097AABD6}" srcOrd="1" destOrd="0" presId="urn:microsoft.com/office/officeart/2005/8/layout/hierarchy2"/>
    <dgm:cxn modelId="{9F7AD34E-3354-4307-B02C-3799277252A1}" type="presParOf" srcId="{15C2240B-16F6-49BE-8355-C759097AABD6}" destId="{3FEA5A2A-AE18-4862-86B1-ADA28FF589AA}" srcOrd="0" destOrd="0" presId="urn:microsoft.com/office/officeart/2005/8/layout/hierarchy2"/>
    <dgm:cxn modelId="{5BD7E63E-C30E-447E-AB27-B6C3C01F05CB}" type="presParOf" srcId="{15C2240B-16F6-49BE-8355-C759097AABD6}" destId="{A7A056B6-CA36-429E-9627-F5C07063BBBB}" srcOrd="1" destOrd="0" presId="urn:microsoft.com/office/officeart/2005/8/layout/hierarchy2"/>
    <dgm:cxn modelId="{F0384833-5C3C-44B6-A46C-8039F5ABF24F}" type="presParOf" srcId="{57331E8E-6FB8-43E2-AA36-1E4ED5F2C20E}" destId="{24A5337C-D320-4683-9827-63D66D2F6A45}" srcOrd="2" destOrd="0" presId="urn:microsoft.com/office/officeart/2005/8/layout/hierarchy2"/>
    <dgm:cxn modelId="{6BA3C5C5-9157-4AFB-A547-F815095C373A}" type="presParOf" srcId="{24A5337C-D320-4683-9827-63D66D2F6A45}" destId="{266FD21B-B717-4923-A02D-B439B5A4874E}" srcOrd="0" destOrd="0" presId="urn:microsoft.com/office/officeart/2005/8/layout/hierarchy2"/>
    <dgm:cxn modelId="{A5A9F938-DC99-4E62-9D97-826CCB2538B3}" type="presParOf" srcId="{57331E8E-6FB8-43E2-AA36-1E4ED5F2C20E}" destId="{9EA8C2A3-1207-4D29-BFD2-817C720EAC40}" srcOrd="3" destOrd="0" presId="urn:microsoft.com/office/officeart/2005/8/layout/hierarchy2"/>
    <dgm:cxn modelId="{D16651DD-6F23-4F66-87CB-45A5C01247A9}" type="presParOf" srcId="{9EA8C2A3-1207-4D29-BFD2-817C720EAC40}" destId="{6231E737-88A3-49AC-BC28-5A4A1928E3AD}" srcOrd="0" destOrd="0" presId="urn:microsoft.com/office/officeart/2005/8/layout/hierarchy2"/>
    <dgm:cxn modelId="{2B3F9972-F63D-4D41-B001-FC47FC2F0361}" type="presParOf" srcId="{9EA8C2A3-1207-4D29-BFD2-817C720EAC40}" destId="{A24836DC-B74B-4E93-858F-8A50AD40E423}"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E15CABA-F2C2-40E0-A752-1042856F80DE}"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ru-RU"/>
        </a:p>
      </dgm:t>
    </dgm:pt>
    <dgm:pt modelId="{6B52AC1D-E5A7-4948-8360-D269CB569663}">
      <dgm:prSet phldrT="[Текст]" custT="1"/>
      <dgm:spPr>
        <a:solidFill>
          <a:schemeClr val="accent4">
            <a:lumMod val="75000"/>
          </a:schemeClr>
        </a:solidFill>
      </dgm:spPr>
      <dgm:t>
        <a:bodyPr/>
        <a:lstStyle/>
        <a:p>
          <a:pPr algn="l"/>
          <a:endParaRPr lang="ru-RU" sz="1800" dirty="0" smtClean="0"/>
        </a:p>
        <a:p>
          <a:pPr algn="ctr"/>
          <a:r>
            <a:rPr lang="ru-RU" sz="1800" b="0" u="sng" dirty="0" smtClean="0"/>
            <a:t>1.Нефинансовые активы</a:t>
          </a:r>
        </a:p>
        <a:p>
          <a:pPr algn="l"/>
          <a:r>
            <a:rPr lang="ru-RU" sz="1300" dirty="0" smtClean="0">
              <a:latin typeface="Calibri" panose="020F0502020204030204" pitchFamily="34" charset="0"/>
              <a:cs typeface="Calibri" panose="020F0502020204030204" pitchFamily="34" charset="0"/>
            </a:rPr>
            <a:t>10100 «Основные средства»</a:t>
          </a:r>
        </a:p>
        <a:p>
          <a:pPr algn="l"/>
          <a:r>
            <a:rPr lang="ru-RU" sz="1300" dirty="0" smtClean="0">
              <a:latin typeface="Calibri" panose="020F0502020204030204" pitchFamily="34" charset="0"/>
              <a:cs typeface="Calibri" panose="020F0502020204030204" pitchFamily="34" charset="0"/>
            </a:rPr>
            <a:t>10200 «Нематериальные активы»</a:t>
          </a:r>
        </a:p>
        <a:p>
          <a:pPr algn="l"/>
          <a:r>
            <a:rPr lang="ru-RU" sz="1300" dirty="0" smtClean="0">
              <a:latin typeface="Calibri" panose="020F0502020204030204" pitchFamily="34" charset="0"/>
              <a:cs typeface="Calibri" panose="020F0502020204030204" pitchFamily="34" charset="0"/>
            </a:rPr>
            <a:t>10300 «Непроизведенные активы»</a:t>
          </a:r>
        </a:p>
        <a:p>
          <a:pPr algn="l"/>
          <a:r>
            <a:rPr lang="ru-RU" sz="1300" dirty="0" smtClean="0">
              <a:latin typeface="Calibri" panose="020F0502020204030204" pitchFamily="34" charset="0"/>
              <a:cs typeface="Calibri" panose="020F0502020204030204" pitchFamily="34" charset="0"/>
            </a:rPr>
            <a:t>10400 «Амортизация»</a:t>
          </a:r>
        </a:p>
        <a:p>
          <a:pPr algn="l"/>
          <a:r>
            <a:rPr lang="ru-RU" sz="1300" dirty="0" smtClean="0">
              <a:latin typeface="Calibri" panose="020F0502020204030204" pitchFamily="34" charset="0"/>
              <a:cs typeface="Calibri" panose="020F0502020204030204" pitchFamily="34" charset="0"/>
            </a:rPr>
            <a:t>10500 «Материальные запасы»</a:t>
          </a:r>
        </a:p>
        <a:p>
          <a:pPr algn="l"/>
          <a:r>
            <a:rPr lang="ru-RU" sz="1300" dirty="0" smtClean="0">
              <a:latin typeface="Calibri" panose="020F0502020204030204" pitchFamily="34" charset="0"/>
              <a:cs typeface="Calibri" panose="020F0502020204030204" pitchFamily="34" charset="0"/>
            </a:rPr>
            <a:t>10600 «Вложения в нефинансовые активы»</a:t>
          </a:r>
        </a:p>
        <a:p>
          <a:pPr algn="l"/>
          <a:r>
            <a:rPr lang="ru-RU" sz="1300" dirty="0" smtClean="0">
              <a:latin typeface="Calibri" panose="020F0502020204030204" pitchFamily="34" charset="0"/>
              <a:cs typeface="Calibri" panose="020F0502020204030204" pitchFamily="34" charset="0"/>
            </a:rPr>
            <a:t>10700 «Нефинансовые активы в пути»</a:t>
          </a:r>
        </a:p>
        <a:p>
          <a:pPr algn="l"/>
          <a:r>
            <a:rPr lang="ru-RU" sz="1300" dirty="0" smtClean="0">
              <a:latin typeface="Calibri" panose="020F0502020204030204" pitchFamily="34" charset="0"/>
              <a:cs typeface="Calibri" panose="020F0502020204030204" pitchFamily="34" charset="0"/>
            </a:rPr>
            <a:t>10800 «Нефинансовые активы имущества казны»</a:t>
          </a:r>
        </a:p>
        <a:p>
          <a:pPr algn="l"/>
          <a:r>
            <a:rPr lang="ru-RU" sz="1300" dirty="0" smtClean="0">
              <a:latin typeface="Calibri" panose="020F0502020204030204" pitchFamily="34" charset="0"/>
              <a:cs typeface="Calibri" panose="020F0502020204030204" pitchFamily="34" charset="0"/>
            </a:rPr>
            <a:t>10900 «Затраты на изготовление гот. продукции, выполнение работ, услуг»</a:t>
          </a:r>
        </a:p>
        <a:p>
          <a:pPr algn="l"/>
          <a:endParaRPr lang="ru-RU" sz="1400" dirty="0" smtClean="0"/>
        </a:p>
        <a:p>
          <a:pPr algn="ctr"/>
          <a:endParaRPr lang="ru-RU" sz="2000" dirty="0"/>
        </a:p>
      </dgm:t>
    </dgm:pt>
    <dgm:pt modelId="{F0C5B5C3-CDC7-4A0A-8E98-C63E5E816021}" type="parTrans" cxnId="{533200C2-E56F-4EA5-9CA0-2EF59E505DFF}">
      <dgm:prSet/>
      <dgm:spPr/>
      <dgm:t>
        <a:bodyPr/>
        <a:lstStyle/>
        <a:p>
          <a:endParaRPr lang="ru-RU"/>
        </a:p>
      </dgm:t>
    </dgm:pt>
    <dgm:pt modelId="{68D03CF6-56F9-4C68-9CAF-EC41E0A7AE4A}" type="sibTrans" cxnId="{533200C2-E56F-4EA5-9CA0-2EF59E505DFF}">
      <dgm:prSet/>
      <dgm:spPr/>
      <dgm:t>
        <a:bodyPr/>
        <a:lstStyle/>
        <a:p>
          <a:endParaRPr lang="ru-RU"/>
        </a:p>
      </dgm:t>
    </dgm:pt>
    <dgm:pt modelId="{63A0140C-851A-4198-B210-7893916F6AD4}">
      <dgm:prSet phldrT="[Текст]" custT="1"/>
      <dgm:spPr>
        <a:solidFill>
          <a:schemeClr val="accent4">
            <a:lumMod val="75000"/>
          </a:schemeClr>
        </a:solidFill>
      </dgm:spPr>
      <dgm:t>
        <a:bodyPr/>
        <a:lstStyle/>
        <a:p>
          <a:pPr algn="ctr">
            <a:spcAft>
              <a:spcPct val="35000"/>
            </a:spcAft>
          </a:pPr>
          <a:r>
            <a:rPr lang="ru-RU" sz="1800" b="0" u="sng" dirty="0" smtClean="0"/>
            <a:t>2.Финансовые активы</a:t>
          </a:r>
        </a:p>
        <a:p>
          <a:pPr algn="l">
            <a:spcAft>
              <a:spcPts val="0"/>
            </a:spcAft>
          </a:pPr>
          <a:r>
            <a:rPr lang="ru-RU" sz="1200" b="0" u="none" dirty="0" smtClean="0">
              <a:latin typeface="Calibri" panose="020F0502020204030204" pitchFamily="34" charset="0"/>
              <a:cs typeface="Calibri" panose="020F0502020204030204" pitchFamily="34" charset="0"/>
            </a:rPr>
            <a:t>20100 «Денежные средства учреждения»</a:t>
          </a:r>
        </a:p>
        <a:p>
          <a:pPr algn="l">
            <a:spcAft>
              <a:spcPts val="0"/>
            </a:spcAft>
          </a:pPr>
          <a:r>
            <a:rPr lang="ru-RU" sz="1200" b="0" u="none" dirty="0" smtClean="0">
              <a:latin typeface="Calibri" panose="020F0502020204030204" pitchFamily="34" charset="0"/>
              <a:cs typeface="Calibri" panose="020F0502020204030204" pitchFamily="34" charset="0"/>
            </a:rPr>
            <a:t>20200 «Средства на счетах бюджета»</a:t>
          </a:r>
        </a:p>
        <a:p>
          <a:pPr algn="l">
            <a:spcAft>
              <a:spcPts val="0"/>
            </a:spcAft>
          </a:pPr>
          <a:r>
            <a:rPr lang="ru-RU" sz="1200" b="0" u="none" dirty="0" smtClean="0">
              <a:latin typeface="Calibri" panose="020F0502020204030204" pitchFamily="34" charset="0"/>
              <a:cs typeface="Calibri" panose="020F0502020204030204" pitchFamily="34" charset="0"/>
            </a:rPr>
            <a:t>обслуживание»</a:t>
          </a:r>
        </a:p>
        <a:p>
          <a:pPr algn="l">
            <a:spcAft>
              <a:spcPts val="0"/>
            </a:spcAft>
          </a:pPr>
          <a:r>
            <a:rPr lang="ru-RU" sz="1200" b="0" u="none" dirty="0" smtClean="0">
              <a:latin typeface="Calibri" panose="020F0502020204030204" pitchFamily="34" charset="0"/>
              <a:cs typeface="Calibri" panose="020F0502020204030204" pitchFamily="34" charset="0"/>
            </a:rPr>
            <a:t>20400 «Финансовые вложения»</a:t>
          </a:r>
        </a:p>
        <a:p>
          <a:pPr algn="l">
            <a:spcAft>
              <a:spcPts val="0"/>
            </a:spcAft>
          </a:pPr>
          <a:r>
            <a:rPr lang="ru-RU" sz="1200" b="0" u="none" dirty="0" smtClean="0">
              <a:latin typeface="Calibri" panose="020F0502020204030204" pitchFamily="34" charset="0"/>
              <a:cs typeface="Calibri" panose="020F0502020204030204" pitchFamily="34" charset="0"/>
            </a:rPr>
            <a:t>20500 «Расчеты по доходам»</a:t>
          </a:r>
        </a:p>
        <a:p>
          <a:pPr algn="l">
            <a:spcAft>
              <a:spcPts val="0"/>
            </a:spcAft>
          </a:pPr>
          <a:r>
            <a:rPr lang="ru-RU" sz="1200" b="0" u="none" dirty="0" smtClean="0">
              <a:latin typeface="Calibri" panose="020F0502020204030204" pitchFamily="34" charset="0"/>
              <a:cs typeface="Calibri" panose="020F0502020204030204" pitchFamily="34" charset="0"/>
            </a:rPr>
            <a:t>20600 «Расчеты по выданным авансам»</a:t>
          </a:r>
        </a:p>
        <a:p>
          <a:pPr algn="l">
            <a:spcAft>
              <a:spcPts val="0"/>
            </a:spcAft>
          </a:pPr>
          <a:r>
            <a:rPr lang="ru-RU" sz="1200" b="0" u="none" dirty="0" smtClean="0">
              <a:latin typeface="Calibri" panose="020F0502020204030204" pitchFamily="34" charset="0"/>
              <a:cs typeface="Calibri" panose="020F0502020204030204" pitchFamily="34" charset="0"/>
            </a:rPr>
            <a:t>20700 «Расчеты по кредитам, займам»</a:t>
          </a:r>
        </a:p>
        <a:p>
          <a:pPr algn="l">
            <a:spcAft>
              <a:spcPts val="0"/>
            </a:spcAft>
          </a:pPr>
          <a:r>
            <a:rPr lang="ru-RU" sz="1200" b="0" u="none" dirty="0" smtClean="0">
              <a:latin typeface="Calibri" panose="020F0502020204030204" pitchFamily="34" charset="0"/>
              <a:cs typeface="Calibri" panose="020F0502020204030204" pitchFamily="34" charset="0"/>
            </a:rPr>
            <a:t>20800 «Расчеты с подотчетными лицами»</a:t>
          </a:r>
        </a:p>
        <a:p>
          <a:pPr algn="l">
            <a:spcAft>
              <a:spcPts val="200"/>
            </a:spcAft>
          </a:pPr>
          <a:r>
            <a:rPr lang="ru-RU" sz="1200" b="0" u="none" dirty="0" smtClean="0">
              <a:latin typeface="Calibri" panose="020F0502020204030204" pitchFamily="34" charset="0"/>
              <a:cs typeface="Calibri" panose="020F0502020204030204" pitchFamily="34" charset="0"/>
            </a:rPr>
            <a:t>20900 «Расчеты по ущербу и иным доходам»</a:t>
          </a:r>
        </a:p>
        <a:p>
          <a:pPr algn="l">
            <a:spcAft>
              <a:spcPts val="0"/>
            </a:spcAft>
          </a:pPr>
          <a:r>
            <a:rPr lang="ru-RU" sz="1200" b="0" u="none" dirty="0" smtClean="0">
              <a:latin typeface="Calibri" panose="020F0502020204030204" pitchFamily="34" charset="0"/>
              <a:cs typeface="Calibri" panose="020F0502020204030204" pitchFamily="34" charset="0"/>
            </a:rPr>
            <a:t>21000 «Прочие  расчеты с дебиторами»</a:t>
          </a:r>
        </a:p>
        <a:p>
          <a:pPr algn="l">
            <a:spcAft>
              <a:spcPts val="0"/>
            </a:spcAft>
          </a:pPr>
          <a:r>
            <a:rPr lang="ru-RU" sz="1200" b="0" u="none" dirty="0" smtClean="0">
              <a:latin typeface="Calibri" panose="020F0502020204030204" pitchFamily="34" charset="0"/>
              <a:cs typeface="Calibri" panose="020F0502020204030204" pitchFamily="34" charset="0"/>
            </a:rPr>
            <a:t>21100 «Внутренние расчеты по поступлениям»</a:t>
          </a:r>
        </a:p>
        <a:p>
          <a:pPr algn="l">
            <a:spcAft>
              <a:spcPts val="0"/>
            </a:spcAft>
          </a:pPr>
          <a:r>
            <a:rPr lang="ru-RU" sz="1200" b="0" u="none" dirty="0" smtClean="0">
              <a:latin typeface="Calibri" panose="020F0502020204030204" pitchFamily="34" charset="0"/>
              <a:cs typeface="Calibri" panose="020F0502020204030204" pitchFamily="34" charset="0"/>
            </a:rPr>
            <a:t>21200 «Внутренние расчеты по выбытиям»</a:t>
          </a:r>
        </a:p>
        <a:p>
          <a:pPr algn="l">
            <a:spcAft>
              <a:spcPts val="0"/>
            </a:spcAft>
          </a:pPr>
          <a:r>
            <a:rPr lang="ru-RU" sz="1200" b="0" u="none" dirty="0" smtClean="0">
              <a:latin typeface="Calibri" panose="020F0502020204030204" pitchFamily="34" charset="0"/>
              <a:cs typeface="Calibri" panose="020F0502020204030204" pitchFamily="34" charset="0"/>
            </a:rPr>
            <a:t>21500 «Вложения в финансовые активы»</a:t>
          </a:r>
          <a:endParaRPr lang="ru-RU" sz="1200" b="0" u="none" dirty="0">
            <a:latin typeface="Calibri" panose="020F0502020204030204" pitchFamily="34" charset="0"/>
            <a:cs typeface="Calibri" panose="020F0502020204030204" pitchFamily="34" charset="0"/>
          </a:endParaRPr>
        </a:p>
      </dgm:t>
    </dgm:pt>
    <dgm:pt modelId="{1ABF21EC-23CA-483A-BA14-BF387D2090B6}" type="parTrans" cxnId="{550A601D-AFEE-4814-960E-0AB3741DEA90}">
      <dgm:prSet/>
      <dgm:spPr/>
      <dgm:t>
        <a:bodyPr/>
        <a:lstStyle/>
        <a:p>
          <a:endParaRPr lang="ru-RU"/>
        </a:p>
      </dgm:t>
    </dgm:pt>
    <dgm:pt modelId="{B70A9AC7-FDBC-4B7C-BCEB-235E6F2C4AFE}" type="sibTrans" cxnId="{550A601D-AFEE-4814-960E-0AB3741DEA90}">
      <dgm:prSet/>
      <dgm:spPr/>
      <dgm:t>
        <a:bodyPr/>
        <a:lstStyle/>
        <a:p>
          <a:endParaRPr lang="ru-RU"/>
        </a:p>
      </dgm:t>
    </dgm:pt>
    <dgm:pt modelId="{A1A45237-2B96-4CF4-B16C-429E515C2717}">
      <dgm:prSet phldrT="[Текст]" custT="1"/>
      <dgm:spPr>
        <a:solidFill>
          <a:schemeClr val="accent4">
            <a:lumMod val="75000"/>
          </a:schemeClr>
        </a:solidFill>
      </dgm:spPr>
      <dgm:t>
        <a:bodyPr/>
        <a:lstStyle/>
        <a:p>
          <a:pPr algn="ctr">
            <a:spcAft>
              <a:spcPct val="35000"/>
            </a:spcAft>
          </a:pPr>
          <a:r>
            <a:rPr lang="ru-RU" sz="1800" dirty="0" smtClean="0"/>
            <a:t>3.Обязательства</a:t>
          </a:r>
        </a:p>
        <a:p>
          <a:pPr algn="l">
            <a:spcAft>
              <a:spcPts val="200"/>
            </a:spcAft>
          </a:pPr>
          <a:r>
            <a:rPr lang="ru-RU" sz="1400" dirty="0" smtClean="0">
              <a:latin typeface="Calibri" panose="020F0502020204030204" pitchFamily="34" charset="0"/>
              <a:cs typeface="Calibri" panose="020F0502020204030204" pitchFamily="34" charset="0"/>
            </a:rPr>
            <a:t>30100 «Расчеты с кредиторами по долговым обязательствам»</a:t>
          </a:r>
        </a:p>
        <a:p>
          <a:pPr algn="l">
            <a:spcAft>
              <a:spcPts val="200"/>
            </a:spcAft>
          </a:pPr>
          <a:r>
            <a:rPr lang="ru-RU" sz="1400" dirty="0" smtClean="0">
              <a:latin typeface="Calibri" panose="020F0502020204030204" pitchFamily="34" charset="0"/>
              <a:cs typeface="Calibri" panose="020F0502020204030204" pitchFamily="34" charset="0"/>
            </a:rPr>
            <a:t>30200 «Расчеты по принятым обязательствам»</a:t>
          </a:r>
        </a:p>
        <a:p>
          <a:pPr algn="l">
            <a:spcAft>
              <a:spcPts val="200"/>
            </a:spcAft>
          </a:pPr>
          <a:r>
            <a:rPr lang="ru-RU" sz="1400" dirty="0" smtClean="0">
              <a:latin typeface="Calibri" panose="020F0502020204030204" pitchFamily="34" charset="0"/>
              <a:cs typeface="Calibri" panose="020F0502020204030204" pitchFamily="34" charset="0"/>
            </a:rPr>
            <a:t>30300 «Расчеты по платежам в бюджеты»</a:t>
          </a:r>
        </a:p>
        <a:p>
          <a:pPr algn="l">
            <a:spcAft>
              <a:spcPts val="200"/>
            </a:spcAft>
          </a:pPr>
          <a:r>
            <a:rPr lang="ru-RU" sz="1400" dirty="0" smtClean="0">
              <a:latin typeface="Calibri" panose="020F0502020204030204" pitchFamily="34" charset="0"/>
              <a:cs typeface="Calibri" panose="020F0502020204030204" pitchFamily="34" charset="0"/>
            </a:rPr>
            <a:t>30400 «Прочие расчеты с кредиторами»</a:t>
          </a:r>
        </a:p>
        <a:p>
          <a:pPr algn="l">
            <a:spcAft>
              <a:spcPts val="200"/>
            </a:spcAft>
          </a:pPr>
          <a:r>
            <a:rPr lang="ru-RU" sz="1400" dirty="0" smtClean="0">
              <a:latin typeface="Calibri" panose="020F0502020204030204" pitchFamily="34" charset="0"/>
              <a:cs typeface="Calibri" panose="020F0502020204030204" pitchFamily="34" charset="0"/>
            </a:rPr>
            <a:t>30800 «Внутренние расчеты по поступлениям»</a:t>
          </a:r>
        </a:p>
        <a:p>
          <a:pPr algn="l">
            <a:spcAft>
              <a:spcPts val="200"/>
            </a:spcAft>
          </a:pPr>
          <a:r>
            <a:rPr lang="ru-RU" sz="1400" dirty="0" smtClean="0">
              <a:latin typeface="Calibri" panose="020F0502020204030204" pitchFamily="34" charset="0"/>
              <a:cs typeface="Calibri" panose="020F0502020204030204" pitchFamily="34" charset="0"/>
            </a:rPr>
            <a:t>30900 «Внутренние расчеты по выбытиям»</a:t>
          </a:r>
        </a:p>
        <a:p>
          <a:pPr algn="l">
            <a:spcAft>
              <a:spcPts val="200"/>
            </a:spcAft>
          </a:pPr>
          <a:endParaRPr lang="ru-RU" sz="1300" dirty="0">
            <a:latin typeface="Calibri" panose="020F0502020204030204" pitchFamily="34" charset="0"/>
            <a:cs typeface="Calibri" panose="020F0502020204030204" pitchFamily="34" charset="0"/>
          </a:endParaRPr>
        </a:p>
      </dgm:t>
    </dgm:pt>
    <dgm:pt modelId="{BE420D31-DD18-4614-A404-675C7363A758}" type="parTrans" cxnId="{79F9BEA2-6519-402B-B158-B04EA7E60932}">
      <dgm:prSet/>
      <dgm:spPr/>
      <dgm:t>
        <a:bodyPr/>
        <a:lstStyle/>
        <a:p>
          <a:endParaRPr lang="ru-RU"/>
        </a:p>
      </dgm:t>
    </dgm:pt>
    <dgm:pt modelId="{CA6C9EC7-3589-43FC-BBDE-E26DA10E4DCA}" type="sibTrans" cxnId="{79F9BEA2-6519-402B-B158-B04EA7E60932}">
      <dgm:prSet/>
      <dgm:spPr/>
      <dgm:t>
        <a:bodyPr/>
        <a:lstStyle/>
        <a:p>
          <a:endParaRPr lang="ru-RU"/>
        </a:p>
      </dgm:t>
    </dgm:pt>
    <dgm:pt modelId="{84A58981-29C0-4247-B389-C614C6B46A6B}">
      <dgm:prSet phldrT="[Текст]" custT="1"/>
      <dgm:spPr>
        <a:solidFill>
          <a:schemeClr val="accent4">
            <a:lumMod val="75000"/>
          </a:schemeClr>
        </a:solidFill>
      </dgm:spPr>
      <dgm:t>
        <a:bodyPr/>
        <a:lstStyle/>
        <a:p>
          <a:pPr algn="ctr"/>
          <a:r>
            <a:rPr lang="ru-RU" sz="1800" dirty="0" smtClean="0"/>
            <a:t>4.Финансовый результат</a:t>
          </a:r>
        </a:p>
        <a:p>
          <a:pPr algn="l"/>
          <a:r>
            <a:rPr lang="ru-RU" sz="1400" dirty="0" smtClean="0">
              <a:latin typeface="Calibri" panose="020F0502020204030204" pitchFamily="34" charset="0"/>
              <a:cs typeface="Calibri" panose="020F0502020204030204" pitchFamily="34" charset="0"/>
            </a:rPr>
            <a:t>40100 «Финансовый результат экономического субъекта»</a:t>
          </a:r>
        </a:p>
        <a:p>
          <a:pPr algn="l"/>
          <a:r>
            <a:rPr lang="ru-RU" sz="1400" dirty="0" smtClean="0">
              <a:latin typeface="Calibri" panose="020F0502020204030204" pitchFamily="34" charset="0"/>
              <a:cs typeface="Calibri" panose="020F0502020204030204" pitchFamily="34" charset="0"/>
            </a:rPr>
            <a:t>40200 «Результат по кассовым операциям бюджета»</a:t>
          </a:r>
          <a:endParaRPr lang="ru-RU" sz="1400" dirty="0">
            <a:latin typeface="Calibri" panose="020F0502020204030204" pitchFamily="34" charset="0"/>
            <a:cs typeface="Calibri" panose="020F0502020204030204" pitchFamily="34" charset="0"/>
          </a:endParaRPr>
        </a:p>
      </dgm:t>
    </dgm:pt>
    <dgm:pt modelId="{5A898B39-5DD2-4BE1-9794-1062C37EDEB3}" type="parTrans" cxnId="{50ECC9F9-9083-408A-AA25-2BCC2AF47B09}">
      <dgm:prSet/>
      <dgm:spPr/>
      <dgm:t>
        <a:bodyPr/>
        <a:lstStyle/>
        <a:p>
          <a:endParaRPr lang="ru-RU"/>
        </a:p>
      </dgm:t>
    </dgm:pt>
    <dgm:pt modelId="{0DF2C1DD-DFB5-41C9-87C6-FFF4EB07FF6D}" type="sibTrans" cxnId="{50ECC9F9-9083-408A-AA25-2BCC2AF47B09}">
      <dgm:prSet/>
      <dgm:spPr/>
      <dgm:t>
        <a:bodyPr/>
        <a:lstStyle/>
        <a:p>
          <a:endParaRPr lang="ru-RU"/>
        </a:p>
      </dgm:t>
    </dgm:pt>
    <dgm:pt modelId="{17944194-36F0-4ABA-9C48-2DD07D2EB074}">
      <dgm:prSet phldrT="[Текст]" custT="1"/>
      <dgm:spPr>
        <a:solidFill>
          <a:schemeClr val="accent4">
            <a:lumMod val="75000"/>
          </a:schemeClr>
        </a:solidFill>
      </dgm:spPr>
      <dgm:t>
        <a:bodyPr/>
        <a:lstStyle/>
        <a:p>
          <a:pPr algn="ctr"/>
          <a:r>
            <a:rPr lang="ru-RU" sz="1800" dirty="0" smtClean="0"/>
            <a:t>5.Санкционирование расходов</a:t>
          </a:r>
        </a:p>
        <a:p>
          <a:pPr algn="l"/>
          <a:r>
            <a:rPr lang="ru-RU" sz="1300" dirty="0" smtClean="0">
              <a:latin typeface="Calibri" panose="020F0502020204030204" pitchFamily="34" charset="0"/>
              <a:cs typeface="Calibri" panose="020F0502020204030204" pitchFamily="34" charset="0"/>
            </a:rPr>
            <a:t>50100 «Санкционирование по текущему финансовому году»</a:t>
          </a:r>
        </a:p>
        <a:p>
          <a:pPr algn="l"/>
          <a:r>
            <a:rPr lang="ru-RU" sz="1300" dirty="0" smtClean="0">
              <a:latin typeface="Calibri" panose="020F0502020204030204" pitchFamily="34" charset="0"/>
              <a:cs typeface="Calibri" panose="020F0502020204030204" pitchFamily="34" charset="0"/>
            </a:rPr>
            <a:t>50200 «Обязательства»</a:t>
          </a:r>
        </a:p>
        <a:p>
          <a:pPr algn="l"/>
          <a:r>
            <a:rPr lang="ru-RU" sz="1300" dirty="0" smtClean="0">
              <a:latin typeface="Calibri" panose="020F0502020204030204" pitchFamily="34" charset="0"/>
              <a:cs typeface="Calibri" panose="020F0502020204030204" pitchFamily="34" charset="0"/>
            </a:rPr>
            <a:t>50300 «Бюджетные ассигнования»</a:t>
          </a:r>
        </a:p>
        <a:p>
          <a:pPr algn="l"/>
          <a:r>
            <a:rPr lang="ru-RU" sz="1300" dirty="0" smtClean="0">
              <a:latin typeface="Calibri" panose="020F0502020204030204" pitchFamily="34" charset="0"/>
              <a:cs typeface="Calibri" panose="020F0502020204030204" pitchFamily="34" charset="0"/>
            </a:rPr>
            <a:t>50400 «Сметные (плановые, прогнозные) назначения»</a:t>
          </a:r>
        </a:p>
        <a:p>
          <a:pPr algn="l"/>
          <a:r>
            <a:rPr lang="ru-RU" sz="1300" dirty="0" smtClean="0">
              <a:latin typeface="Calibri" panose="020F0502020204030204" pitchFamily="34" charset="0"/>
              <a:cs typeface="Calibri" panose="020F0502020204030204" pitchFamily="34" charset="0"/>
            </a:rPr>
            <a:t>50700 «Утвержденный объем финансового обеспечения»</a:t>
          </a:r>
          <a:endParaRPr lang="ru-RU" sz="1300" dirty="0">
            <a:latin typeface="Calibri" panose="020F0502020204030204" pitchFamily="34" charset="0"/>
            <a:cs typeface="Calibri" panose="020F0502020204030204" pitchFamily="34" charset="0"/>
          </a:endParaRPr>
        </a:p>
      </dgm:t>
    </dgm:pt>
    <dgm:pt modelId="{5BC45036-F6A0-4D5B-8104-DE97C139E4C7}" type="parTrans" cxnId="{4D23E370-99DF-4AC0-A37A-DC9D5BB49A13}">
      <dgm:prSet/>
      <dgm:spPr/>
      <dgm:t>
        <a:bodyPr/>
        <a:lstStyle/>
        <a:p>
          <a:endParaRPr lang="ru-RU"/>
        </a:p>
      </dgm:t>
    </dgm:pt>
    <dgm:pt modelId="{E1F334E1-53CC-4E6C-A767-A6766323ACAB}" type="sibTrans" cxnId="{4D23E370-99DF-4AC0-A37A-DC9D5BB49A13}">
      <dgm:prSet/>
      <dgm:spPr/>
      <dgm:t>
        <a:bodyPr/>
        <a:lstStyle/>
        <a:p>
          <a:endParaRPr lang="ru-RU"/>
        </a:p>
      </dgm:t>
    </dgm:pt>
    <dgm:pt modelId="{D67AD0F3-1831-4B5D-8A52-920BA3B6CBFA}" type="pres">
      <dgm:prSet presAssocID="{4E15CABA-F2C2-40E0-A752-1042856F80DE}" presName="diagram" presStyleCnt="0">
        <dgm:presLayoutVars>
          <dgm:dir/>
          <dgm:resizeHandles val="exact"/>
        </dgm:presLayoutVars>
      </dgm:prSet>
      <dgm:spPr/>
      <dgm:t>
        <a:bodyPr/>
        <a:lstStyle/>
        <a:p>
          <a:endParaRPr lang="ru-RU"/>
        </a:p>
      </dgm:t>
    </dgm:pt>
    <dgm:pt modelId="{37CD9777-F25B-4F29-A8E9-E593069BBD9E}" type="pres">
      <dgm:prSet presAssocID="{6B52AC1D-E5A7-4948-8360-D269CB569663}" presName="node" presStyleLbl="node1" presStyleIdx="0" presStyleCnt="5" custScaleY="224058">
        <dgm:presLayoutVars>
          <dgm:bulletEnabled val="1"/>
        </dgm:presLayoutVars>
      </dgm:prSet>
      <dgm:spPr/>
      <dgm:t>
        <a:bodyPr/>
        <a:lstStyle/>
        <a:p>
          <a:endParaRPr lang="ru-RU"/>
        </a:p>
      </dgm:t>
    </dgm:pt>
    <dgm:pt modelId="{928073C8-5C83-4A9A-899A-357483ED7720}" type="pres">
      <dgm:prSet presAssocID="{68D03CF6-56F9-4C68-9CAF-EC41E0A7AE4A}" presName="sibTrans" presStyleCnt="0"/>
      <dgm:spPr/>
    </dgm:pt>
    <dgm:pt modelId="{A83A313C-5314-4A41-B805-2AD7D6124BB3}" type="pres">
      <dgm:prSet presAssocID="{63A0140C-851A-4198-B210-7893916F6AD4}" presName="node" presStyleLbl="node1" presStyleIdx="1" presStyleCnt="5" custScaleX="107480" custScaleY="221186">
        <dgm:presLayoutVars>
          <dgm:bulletEnabled val="1"/>
        </dgm:presLayoutVars>
      </dgm:prSet>
      <dgm:spPr/>
      <dgm:t>
        <a:bodyPr/>
        <a:lstStyle/>
        <a:p>
          <a:endParaRPr lang="ru-RU"/>
        </a:p>
      </dgm:t>
    </dgm:pt>
    <dgm:pt modelId="{2535628A-63C2-4162-B10E-88EA3D894262}" type="pres">
      <dgm:prSet presAssocID="{B70A9AC7-FDBC-4B7C-BCEB-235E6F2C4AFE}" presName="sibTrans" presStyleCnt="0"/>
      <dgm:spPr/>
    </dgm:pt>
    <dgm:pt modelId="{CD569866-A7B9-4200-AE17-AF4E892BF1BB}" type="pres">
      <dgm:prSet presAssocID="{A1A45237-2B96-4CF4-B16C-429E515C2717}" presName="node" presStyleLbl="node1" presStyleIdx="2" presStyleCnt="5" custScaleY="221186">
        <dgm:presLayoutVars>
          <dgm:bulletEnabled val="1"/>
        </dgm:presLayoutVars>
      </dgm:prSet>
      <dgm:spPr/>
      <dgm:t>
        <a:bodyPr/>
        <a:lstStyle/>
        <a:p>
          <a:endParaRPr lang="ru-RU"/>
        </a:p>
      </dgm:t>
    </dgm:pt>
    <dgm:pt modelId="{A2734863-D0A2-4282-B7D3-BD5FD6B8A173}" type="pres">
      <dgm:prSet presAssocID="{CA6C9EC7-3589-43FC-BBDE-E26DA10E4DCA}" presName="sibTrans" presStyleCnt="0"/>
      <dgm:spPr/>
    </dgm:pt>
    <dgm:pt modelId="{66C83E44-CF3E-4C1C-A425-E1CBCBAB49B7}" type="pres">
      <dgm:prSet presAssocID="{84A58981-29C0-4247-B389-C614C6B46A6B}" presName="node" presStyleLbl="node1" presStyleIdx="3" presStyleCnt="5" custScaleX="144328" custScaleY="123731" custLinFactNeighborX="1266" custLinFactNeighborY="-4472">
        <dgm:presLayoutVars>
          <dgm:bulletEnabled val="1"/>
        </dgm:presLayoutVars>
      </dgm:prSet>
      <dgm:spPr/>
      <dgm:t>
        <a:bodyPr/>
        <a:lstStyle/>
        <a:p>
          <a:endParaRPr lang="ru-RU"/>
        </a:p>
      </dgm:t>
    </dgm:pt>
    <dgm:pt modelId="{73AB483C-1642-4403-B08A-0E5697C57D28}" type="pres">
      <dgm:prSet presAssocID="{0DF2C1DD-DFB5-41C9-87C6-FFF4EB07FF6D}" presName="sibTrans" presStyleCnt="0"/>
      <dgm:spPr/>
    </dgm:pt>
    <dgm:pt modelId="{E9904F77-CFD7-496A-84B8-2EB8F6DC57EA}" type="pres">
      <dgm:prSet presAssocID="{17944194-36F0-4ABA-9C48-2DD07D2EB074}" presName="node" presStyleLbl="node1" presStyleIdx="4" presStyleCnt="5" custScaleX="156256" custScaleY="123731" custLinFactNeighborX="-910" custLinFactNeighborY="-4472">
        <dgm:presLayoutVars>
          <dgm:bulletEnabled val="1"/>
        </dgm:presLayoutVars>
      </dgm:prSet>
      <dgm:spPr/>
      <dgm:t>
        <a:bodyPr/>
        <a:lstStyle/>
        <a:p>
          <a:endParaRPr lang="ru-RU"/>
        </a:p>
      </dgm:t>
    </dgm:pt>
  </dgm:ptLst>
  <dgm:cxnLst>
    <dgm:cxn modelId="{B3C8D6C9-8D30-4D8C-BD88-B021FA9F1733}" type="presOf" srcId="{17944194-36F0-4ABA-9C48-2DD07D2EB074}" destId="{E9904F77-CFD7-496A-84B8-2EB8F6DC57EA}" srcOrd="0" destOrd="0" presId="urn:microsoft.com/office/officeart/2005/8/layout/default"/>
    <dgm:cxn modelId="{79F9BEA2-6519-402B-B158-B04EA7E60932}" srcId="{4E15CABA-F2C2-40E0-A752-1042856F80DE}" destId="{A1A45237-2B96-4CF4-B16C-429E515C2717}" srcOrd="2" destOrd="0" parTransId="{BE420D31-DD18-4614-A404-675C7363A758}" sibTransId="{CA6C9EC7-3589-43FC-BBDE-E26DA10E4DCA}"/>
    <dgm:cxn modelId="{C8FD5919-C239-4315-8B50-DBDA0FD9FF12}" type="presOf" srcId="{84A58981-29C0-4247-B389-C614C6B46A6B}" destId="{66C83E44-CF3E-4C1C-A425-E1CBCBAB49B7}" srcOrd="0" destOrd="0" presId="urn:microsoft.com/office/officeart/2005/8/layout/default"/>
    <dgm:cxn modelId="{DA1CB844-4FCF-4A69-9B84-189671C45754}" type="presOf" srcId="{A1A45237-2B96-4CF4-B16C-429E515C2717}" destId="{CD569866-A7B9-4200-AE17-AF4E892BF1BB}" srcOrd="0" destOrd="0" presId="urn:microsoft.com/office/officeart/2005/8/layout/default"/>
    <dgm:cxn modelId="{550A601D-AFEE-4814-960E-0AB3741DEA90}" srcId="{4E15CABA-F2C2-40E0-A752-1042856F80DE}" destId="{63A0140C-851A-4198-B210-7893916F6AD4}" srcOrd="1" destOrd="0" parTransId="{1ABF21EC-23CA-483A-BA14-BF387D2090B6}" sibTransId="{B70A9AC7-FDBC-4B7C-BCEB-235E6F2C4AFE}"/>
    <dgm:cxn modelId="{533200C2-E56F-4EA5-9CA0-2EF59E505DFF}" srcId="{4E15CABA-F2C2-40E0-A752-1042856F80DE}" destId="{6B52AC1D-E5A7-4948-8360-D269CB569663}" srcOrd="0" destOrd="0" parTransId="{F0C5B5C3-CDC7-4A0A-8E98-C63E5E816021}" sibTransId="{68D03CF6-56F9-4C68-9CAF-EC41E0A7AE4A}"/>
    <dgm:cxn modelId="{F0C5C4CB-1C23-42A9-A7BD-F5F15758C08E}" type="presOf" srcId="{4E15CABA-F2C2-40E0-A752-1042856F80DE}" destId="{D67AD0F3-1831-4B5D-8A52-920BA3B6CBFA}" srcOrd="0" destOrd="0" presId="urn:microsoft.com/office/officeart/2005/8/layout/default"/>
    <dgm:cxn modelId="{0C44F04C-B4C9-4AFE-96EF-8E7F51F6EF01}" type="presOf" srcId="{6B52AC1D-E5A7-4948-8360-D269CB569663}" destId="{37CD9777-F25B-4F29-A8E9-E593069BBD9E}" srcOrd="0" destOrd="0" presId="urn:microsoft.com/office/officeart/2005/8/layout/default"/>
    <dgm:cxn modelId="{1BE6662E-EE98-4DE5-8C01-C8A7A7D36DED}" type="presOf" srcId="{63A0140C-851A-4198-B210-7893916F6AD4}" destId="{A83A313C-5314-4A41-B805-2AD7D6124BB3}" srcOrd="0" destOrd="0" presId="urn:microsoft.com/office/officeart/2005/8/layout/default"/>
    <dgm:cxn modelId="{50ECC9F9-9083-408A-AA25-2BCC2AF47B09}" srcId="{4E15CABA-F2C2-40E0-A752-1042856F80DE}" destId="{84A58981-29C0-4247-B389-C614C6B46A6B}" srcOrd="3" destOrd="0" parTransId="{5A898B39-5DD2-4BE1-9794-1062C37EDEB3}" sibTransId="{0DF2C1DD-DFB5-41C9-87C6-FFF4EB07FF6D}"/>
    <dgm:cxn modelId="{4D23E370-99DF-4AC0-A37A-DC9D5BB49A13}" srcId="{4E15CABA-F2C2-40E0-A752-1042856F80DE}" destId="{17944194-36F0-4ABA-9C48-2DD07D2EB074}" srcOrd="4" destOrd="0" parTransId="{5BC45036-F6A0-4D5B-8104-DE97C139E4C7}" sibTransId="{E1F334E1-53CC-4E6C-A767-A6766323ACAB}"/>
    <dgm:cxn modelId="{11779E35-D140-4930-A3A3-E2E2D16EC7F9}" type="presParOf" srcId="{D67AD0F3-1831-4B5D-8A52-920BA3B6CBFA}" destId="{37CD9777-F25B-4F29-A8E9-E593069BBD9E}" srcOrd="0" destOrd="0" presId="urn:microsoft.com/office/officeart/2005/8/layout/default"/>
    <dgm:cxn modelId="{AE913AFC-382A-45C2-B759-54AD320AAC08}" type="presParOf" srcId="{D67AD0F3-1831-4B5D-8A52-920BA3B6CBFA}" destId="{928073C8-5C83-4A9A-899A-357483ED7720}" srcOrd="1" destOrd="0" presId="urn:microsoft.com/office/officeart/2005/8/layout/default"/>
    <dgm:cxn modelId="{AACF02A2-B351-4291-AE2B-5244D59F5EFE}" type="presParOf" srcId="{D67AD0F3-1831-4B5D-8A52-920BA3B6CBFA}" destId="{A83A313C-5314-4A41-B805-2AD7D6124BB3}" srcOrd="2" destOrd="0" presId="urn:microsoft.com/office/officeart/2005/8/layout/default"/>
    <dgm:cxn modelId="{20FF7562-459F-4707-AF7B-A9E2A907FB39}" type="presParOf" srcId="{D67AD0F3-1831-4B5D-8A52-920BA3B6CBFA}" destId="{2535628A-63C2-4162-B10E-88EA3D894262}" srcOrd="3" destOrd="0" presId="urn:microsoft.com/office/officeart/2005/8/layout/default"/>
    <dgm:cxn modelId="{C0140350-A77A-42A9-B43A-983AEBEB0B46}" type="presParOf" srcId="{D67AD0F3-1831-4B5D-8A52-920BA3B6CBFA}" destId="{CD569866-A7B9-4200-AE17-AF4E892BF1BB}" srcOrd="4" destOrd="0" presId="urn:microsoft.com/office/officeart/2005/8/layout/default"/>
    <dgm:cxn modelId="{8BB5928E-909D-495F-8A64-C39EDAF80634}" type="presParOf" srcId="{D67AD0F3-1831-4B5D-8A52-920BA3B6CBFA}" destId="{A2734863-D0A2-4282-B7D3-BD5FD6B8A173}" srcOrd="5" destOrd="0" presId="urn:microsoft.com/office/officeart/2005/8/layout/default"/>
    <dgm:cxn modelId="{8E7270D5-D0CE-44EB-9D6D-D788A5A43EFB}" type="presParOf" srcId="{D67AD0F3-1831-4B5D-8A52-920BA3B6CBFA}" destId="{66C83E44-CF3E-4C1C-A425-E1CBCBAB49B7}" srcOrd="6" destOrd="0" presId="urn:microsoft.com/office/officeart/2005/8/layout/default"/>
    <dgm:cxn modelId="{9E941634-99DD-4AD2-AC7B-B371919BCBD3}" type="presParOf" srcId="{D67AD0F3-1831-4B5D-8A52-920BA3B6CBFA}" destId="{73AB483C-1642-4403-B08A-0E5697C57D28}" srcOrd="7" destOrd="0" presId="urn:microsoft.com/office/officeart/2005/8/layout/default"/>
    <dgm:cxn modelId="{DBD22EE2-F349-43F5-B88F-60565DB3F9B1}" type="presParOf" srcId="{D67AD0F3-1831-4B5D-8A52-920BA3B6CBFA}" destId="{E9904F77-CFD7-496A-84B8-2EB8F6DC57EA}"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4000EA-BA04-4E21-9767-217166A4A599}">
      <dsp:nvSpPr>
        <dsp:cNvPr id="0" name=""/>
        <dsp:cNvSpPr/>
      </dsp:nvSpPr>
      <dsp:spPr>
        <a:xfrm>
          <a:off x="6266" y="348001"/>
          <a:ext cx="2040562" cy="960180"/>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ru-RU" sz="1800" kern="1200" dirty="0" smtClean="0"/>
            <a:t>Коды вида финансового обеспечения</a:t>
          </a:r>
          <a:endParaRPr lang="ru-RU" sz="1800" kern="1200" dirty="0"/>
        </a:p>
      </dsp:txBody>
      <dsp:txXfrm>
        <a:off x="34389" y="376124"/>
        <a:ext cx="1984316" cy="903934"/>
      </dsp:txXfrm>
    </dsp:sp>
    <dsp:sp modelId="{F26B6AE4-640D-4B60-9E5B-29C51ABE22B4}">
      <dsp:nvSpPr>
        <dsp:cNvPr id="0" name=""/>
        <dsp:cNvSpPr/>
      </dsp:nvSpPr>
      <dsp:spPr>
        <a:xfrm rot="19457599">
          <a:off x="1993113" y="629800"/>
          <a:ext cx="571484" cy="63043"/>
        </a:xfrm>
        <a:custGeom>
          <a:avLst/>
          <a:gdLst/>
          <a:ahLst/>
          <a:cxnLst/>
          <a:rect l="0" t="0" r="0" b="0"/>
          <a:pathLst>
            <a:path>
              <a:moveTo>
                <a:pt x="0" y="31521"/>
              </a:moveTo>
              <a:lnTo>
                <a:pt x="571484" y="31521"/>
              </a:lnTo>
            </a:path>
          </a:pathLst>
        </a:custGeom>
        <a:noFill/>
        <a:ln w="381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dirty="0"/>
        </a:p>
      </dsp:txBody>
      <dsp:txXfrm>
        <a:off x="2264568" y="647035"/>
        <a:ext cx="28574" cy="28574"/>
      </dsp:txXfrm>
    </dsp:sp>
    <dsp:sp modelId="{3FEA5A2A-AE18-4862-86B1-ADA28FF589AA}">
      <dsp:nvSpPr>
        <dsp:cNvPr id="0" name=""/>
        <dsp:cNvSpPr/>
      </dsp:nvSpPr>
      <dsp:spPr>
        <a:xfrm>
          <a:off x="2510882" y="204519"/>
          <a:ext cx="5115699" cy="580067"/>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l" defTabSz="800100">
            <a:lnSpc>
              <a:spcPct val="90000"/>
            </a:lnSpc>
            <a:spcBef>
              <a:spcPct val="0"/>
            </a:spcBef>
            <a:spcAft>
              <a:spcPct val="35000"/>
            </a:spcAft>
          </a:pPr>
          <a:r>
            <a:rPr lang="ru-RU" sz="1800" b="1" kern="1200" dirty="0" smtClean="0"/>
            <a:t>1</a:t>
          </a:r>
          <a:r>
            <a:rPr lang="ru-RU" sz="1800" b="0" kern="1200" dirty="0" smtClean="0"/>
            <a:t> – </a:t>
          </a:r>
          <a:r>
            <a:rPr lang="ru-RU" sz="1600" b="0" kern="1200" dirty="0" smtClean="0"/>
            <a:t>деятельность осуществляемая за счет средств соответствующего бюджета</a:t>
          </a:r>
          <a:endParaRPr lang="ru-RU" sz="1600" b="1" kern="1200" dirty="0"/>
        </a:p>
      </dsp:txBody>
      <dsp:txXfrm>
        <a:off x="2527872" y="221509"/>
        <a:ext cx="5081719" cy="546087"/>
      </dsp:txXfrm>
    </dsp:sp>
    <dsp:sp modelId="{24A5337C-D320-4683-9827-63D66D2F6A45}">
      <dsp:nvSpPr>
        <dsp:cNvPr id="0" name=""/>
        <dsp:cNvSpPr/>
      </dsp:nvSpPr>
      <dsp:spPr>
        <a:xfrm rot="2142401">
          <a:off x="1993113" y="963339"/>
          <a:ext cx="571484" cy="63043"/>
        </a:xfrm>
        <a:custGeom>
          <a:avLst/>
          <a:gdLst/>
          <a:ahLst/>
          <a:cxnLst/>
          <a:rect l="0" t="0" r="0" b="0"/>
          <a:pathLst>
            <a:path>
              <a:moveTo>
                <a:pt x="0" y="31521"/>
              </a:moveTo>
              <a:lnTo>
                <a:pt x="571484" y="31521"/>
              </a:lnTo>
            </a:path>
          </a:pathLst>
        </a:custGeom>
        <a:noFill/>
        <a:ln w="381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dirty="0"/>
        </a:p>
      </dsp:txBody>
      <dsp:txXfrm>
        <a:off x="2264568" y="980574"/>
        <a:ext cx="28574" cy="28574"/>
      </dsp:txXfrm>
    </dsp:sp>
    <dsp:sp modelId="{6231E737-88A3-49AC-BC28-5A4A1928E3AD}">
      <dsp:nvSpPr>
        <dsp:cNvPr id="0" name=""/>
        <dsp:cNvSpPr/>
      </dsp:nvSpPr>
      <dsp:spPr>
        <a:xfrm>
          <a:off x="2510882" y="871597"/>
          <a:ext cx="5064455" cy="580067"/>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l" defTabSz="800100">
            <a:lnSpc>
              <a:spcPct val="90000"/>
            </a:lnSpc>
            <a:spcBef>
              <a:spcPct val="0"/>
            </a:spcBef>
            <a:spcAft>
              <a:spcPct val="35000"/>
            </a:spcAft>
          </a:pPr>
          <a:r>
            <a:rPr lang="ru-RU" sz="1800" b="1" kern="1200" dirty="0" smtClean="0"/>
            <a:t>3 </a:t>
          </a:r>
          <a:r>
            <a:rPr lang="ru-RU" sz="1800" b="0" kern="1200" dirty="0" smtClean="0"/>
            <a:t>– </a:t>
          </a:r>
          <a:r>
            <a:rPr lang="ru-RU" sz="1600" b="0" kern="1200" dirty="0" smtClean="0"/>
            <a:t>средства во временном распоряжении</a:t>
          </a:r>
          <a:endParaRPr lang="ru-RU" sz="1600" b="0" kern="1200" dirty="0"/>
        </a:p>
      </dsp:txBody>
      <dsp:txXfrm>
        <a:off x="2527872" y="888587"/>
        <a:ext cx="5030475" cy="54608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CD9777-F25B-4F29-A8E9-E593069BBD9E}">
      <dsp:nvSpPr>
        <dsp:cNvPr id="0" name=""/>
        <dsp:cNvSpPr/>
      </dsp:nvSpPr>
      <dsp:spPr>
        <a:xfrm>
          <a:off x="2746" y="28877"/>
          <a:ext cx="2746878" cy="3692760"/>
        </a:xfrm>
        <a:prstGeom prst="rect">
          <a:avLst/>
        </a:prstGeom>
        <a:solidFill>
          <a:schemeClr val="accent4">
            <a:lumMod val="7500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endParaRPr lang="ru-RU" sz="1800" kern="1200" dirty="0" smtClean="0"/>
        </a:p>
        <a:p>
          <a:pPr lvl="0" algn="ctr" defTabSz="800100">
            <a:lnSpc>
              <a:spcPct val="90000"/>
            </a:lnSpc>
            <a:spcBef>
              <a:spcPct val="0"/>
            </a:spcBef>
            <a:spcAft>
              <a:spcPct val="35000"/>
            </a:spcAft>
          </a:pPr>
          <a:r>
            <a:rPr lang="ru-RU" sz="1800" b="0" u="sng" kern="1200" dirty="0" smtClean="0"/>
            <a:t>1.Нефинансовые активы</a:t>
          </a:r>
        </a:p>
        <a:p>
          <a:pPr lvl="0" algn="l" defTabSz="800100">
            <a:lnSpc>
              <a:spcPct val="90000"/>
            </a:lnSpc>
            <a:spcBef>
              <a:spcPct val="0"/>
            </a:spcBef>
            <a:spcAft>
              <a:spcPct val="35000"/>
            </a:spcAft>
          </a:pPr>
          <a:r>
            <a:rPr lang="ru-RU" sz="1300" kern="1200" dirty="0" smtClean="0">
              <a:latin typeface="Calibri" panose="020F0502020204030204" pitchFamily="34" charset="0"/>
              <a:cs typeface="Calibri" panose="020F0502020204030204" pitchFamily="34" charset="0"/>
            </a:rPr>
            <a:t>10100 «Основные средства»</a:t>
          </a:r>
        </a:p>
        <a:p>
          <a:pPr lvl="0" algn="l" defTabSz="800100">
            <a:lnSpc>
              <a:spcPct val="90000"/>
            </a:lnSpc>
            <a:spcBef>
              <a:spcPct val="0"/>
            </a:spcBef>
            <a:spcAft>
              <a:spcPct val="35000"/>
            </a:spcAft>
          </a:pPr>
          <a:r>
            <a:rPr lang="ru-RU" sz="1300" kern="1200" dirty="0" smtClean="0">
              <a:latin typeface="Calibri" panose="020F0502020204030204" pitchFamily="34" charset="0"/>
              <a:cs typeface="Calibri" panose="020F0502020204030204" pitchFamily="34" charset="0"/>
            </a:rPr>
            <a:t>10200 «Нематериальные активы»</a:t>
          </a:r>
        </a:p>
        <a:p>
          <a:pPr lvl="0" algn="l" defTabSz="800100">
            <a:lnSpc>
              <a:spcPct val="90000"/>
            </a:lnSpc>
            <a:spcBef>
              <a:spcPct val="0"/>
            </a:spcBef>
            <a:spcAft>
              <a:spcPct val="35000"/>
            </a:spcAft>
          </a:pPr>
          <a:r>
            <a:rPr lang="ru-RU" sz="1300" kern="1200" dirty="0" smtClean="0">
              <a:latin typeface="Calibri" panose="020F0502020204030204" pitchFamily="34" charset="0"/>
              <a:cs typeface="Calibri" panose="020F0502020204030204" pitchFamily="34" charset="0"/>
            </a:rPr>
            <a:t>10300 «Непроизведенные активы»</a:t>
          </a:r>
        </a:p>
        <a:p>
          <a:pPr lvl="0" algn="l" defTabSz="800100">
            <a:lnSpc>
              <a:spcPct val="90000"/>
            </a:lnSpc>
            <a:spcBef>
              <a:spcPct val="0"/>
            </a:spcBef>
            <a:spcAft>
              <a:spcPct val="35000"/>
            </a:spcAft>
          </a:pPr>
          <a:r>
            <a:rPr lang="ru-RU" sz="1300" kern="1200" dirty="0" smtClean="0">
              <a:latin typeface="Calibri" panose="020F0502020204030204" pitchFamily="34" charset="0"/>
              <a:cs typeface="Calibri" panose="020F0502020204030204" pitchFamily="34" charset="0"/>
            </a:rPr>
            <a:t>10400 «Амортизация»</a:t>
          </a:r>
        </a:p>
        <a:p>
          <a:pPr lvl="0" algn="l" defTabSz="800100">
            <a:lnSpc>
              <a:spcPct val="90000"/>
            </a:lnSpc>
            <a:spcBef>
              <a:spcPct val="0"/>
            </a:spcBef>
            <a:spcAft>
              <a:spcPct val="35000"/>
            </a:spcAft>
          </a:pPr>
          <a:r>
            <a:rPr lang="ru-RU" sz="1300" kern="1200" dirty="0" smtClean="0">
              <a:latin typeface="Calibri" panose="020F0502020204030204" pitchFamily="34" charset="0"/>
              <a:cs typeface="Calibri" panose="020F0502020204030204" pitchFamily="34" charset="0"/>
            </a:rPr>
            <a:t>10500 «Материальные запасы»</a:t>
          </a:r>
        </a:p>
        <a:p>
          <a:pPr lvl="0" algn="l" defTabSz="800100">
            <a:lnSpc>
              <a:spcPct val="90000"/>
            </a:lnSpc>
            <a:spcBef>
              <a:spcPct val="0"/>
            </a:spcBef>
            <a:spcAft>
              <a:spcPct val="35000"/>
            </a:spcAft>
          </a:pPr>
          <a:r>
            <a:rPr lang="ru-RU" sz="1300" kern="1200" dirty="0" smtClean="0">
              <a:latin typeface="Calibri" panose="020F0502020204030204" pitchFamily="34" charset="0"/>
              <a:cs typeface="Calibri" panose="020F0502020204030204" pitchFamily="34" charset="0"/>
            </a:rPr>
            <a:t>10600 «Вложения в нефинансовые активы»</a:t>
          </a:r>
        </a:p>
        <a:p>
          <a:pPr lvl="0" algn="l" defTabSz="800100">
            <a:lnSpc>
              <a:spcPct val="90000"/>
            </a:lnSpc>
            <a:spcBef>
              <a:spcPct val="0"/>
            </a:spcBef>
            <a:spcAft>
              <a:spcPct val="35000"/>
            </a:spcAft>
          </a:pPr>
          <a:r>
            <a:rPr lang="ru-RU" sz="1300" kern="1200" dirty="0" smtClean="0">
              <a:latin typeface="Calibri" panose="020F0502020204030204" pitchFamily="34" charset="0"/>
              <a:cs typeface="Calibri" panose="020F0502020204030204" pitchFamily="34" charset="0"/>
            </a:rPr>
            <a:t>10700 «Нефинансовые активы в пути»</a:t>
          </a:r>
        </a:p>
        <a:p>
          <a:pPr lvl="0" algn="l" defTabSz="800100">
            <a:lnSpc>
              <a:spcPct val="90000"/>
            </a:lnSpc>
            <a:spcBef>
              <a:spcPct val="0"/>
            </a:spcBef>
            <a:spcAft>
              <a:spcPct val="35000"/>
            </a:spcAft>
          </a:pPr>
          <a:r>
            <a:rPr lang="ru-RU" sz="1300" kern="1200" dirty="0" smtClean="0">
              <a:latin typeface="Calibri" panose="020F0502020204030204" pitchFamily="34" charset="0"/>
              <a:cs typeface="Calibri" panose="020F0502020204030204" pitchFamily="34" charset="0"/>
            </a:rPr>
            <a:t>10800 «Нефинансовые активы имущества казны»</a:t>
          </a:r>
        </a:p>
        <a:p>
          <a:pPr lvl="0" algn="l" defTabSz="800100">
            <a:lnSpc>
              <a:spcPct val="90000"/>
            </a:lnSpc>
            <a:spcBef>
              <a:spcPct val="0"/>
            </a:spcBef>
            <a:spcAft>
              <a:spcPct val="35000"/>
            </a:spcAft>
          </a:pPr>
          <a:r>
            <a:rPr lang="ru-RU" sz="1300" kern="1200" dirty="0" smtClean="0">
              <a:latin typeface="Calibri" panose="020F0502020204030204" pitchFamily="34" charset="0"/>
              <a:cs typeface="Calibri" panose="020F0502020204030204" pitchFamily="34" charset="0"/>
            </a:rPr>
            <a:t>10900 «Затраты на изготовление гот. продукции, выполнение работ, услуг»</a:t>
          </a:r>
        </a:p>
        <a:p>
          <a:pPr lvl="0" algn="l" defTabSz="800100">
            <a:lnSpc>
              <a:spcPct val="90000"/>
            </a:lnSpc>
            <a:spcBef>
              <a:spcPct val="0"/>
            </a:spcBef>
            <a:spcAft>
              <a:spcPct val="35000"/>
            </a:spcAft>
          </a:pPr>
          <a:endParaRPr lang="ru-RU" sz="1400" kern="1200" dirty="0" smtClean="0"/>
        </a:p>
        <a:p>
          <a:pPr lvl="0" algn="ctr" defTabSz="800100">
            <a:lnSpc>
              <a:spcPct val="90000"/>
            </a:lnSpc>
            <a:spcBef>
              <a:spcPct val="0"/>
            </a:spcBef>
            <a:spcAft>
              <a:spcPct val="35000"/>
            </a:spcAft>
          </a:pPr>
          <a:endParaRPr lang="ru-RU" sz="2000" kern="1200" dirty="0"/>
        </a:p>
      </dsp:txBody>
      <dsp:txXfrm>
        <a:off x="2746" y="28877"/>
        <a:ext cx="2746878" cy="3692760"/>
      </dsp:txXfrm>
    </dsp:sp>
    <dsp:sp modelId="{A83A313C-5314-4A41-B805-2AD7D6124BB3}">
      <dsp:nvSpPr>
        <dsp:cNvPr id="0" name=""/>
        <dsp:cNvSpPr/>
      </dsp:nvSpPr>
      <dsp:spPr>
        <a:xfrm>
          <a:off x="3024313" y="52544"/>
          <a:ext cx="2952345" cy="3645426"/>
        </a:xfrm>
        <a:prstGeom prst="rect">
          <a:avLst/>
        </a:prstGeom>
        <a:solidFill>
          <a:schemeClr val="accent4">
            <a:lumMod val="7500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b="0" u="sng" kern="1200" dirty="0" smtClean="0"/>
            <a:t>2.Финансовые активы</a:t>
          </a:r>
        </a:p>
        <a:p>
          <a:pPr lvl="0" algn="l" defTabSz="800100">
            <a:lnSpc>
              <a:spcPct val="90000"/>
            </a:lnSpc>
            <a:spcBef>
              <a:spcPct val="0"/>
            </a:spcBef>
            <a:spcAft>
              <a:spcPts val="0"/>
            </a:spcAft>
          </a:pPr>
          <a:r>
            <a:rPr lang="ru-RU" sz="1200" b="0" u="none" kern="1200" dirty="0" smtClean="0">
              <a:latin typeface="Calibri" panose="020F0502020204030204" pitchFamily="34" charset="0"/>
              <a:cs typeface="Calibri" panose="020F0502020204030204" pitchFamily="34" charset="0"/>
            </a:rPr>
            <a:t>20100 «Денежные средства учреждения»</a:t>
          </a:r>
        </a:p>
        <a:p>
          <a:pPr lvl="0" algn="l" defTabSz="800100">
            <a:lnSpc>
              <a:spcPct val="90000"/>
            </a:lnSpc>
            <a:spcBef>
              <a:spcPct val="0"/>
            </a:spcBef>
            <a:spcAft>
              <a:spcPts val="0"/>
            </a:spcAft>
          </a:pPr>
          <a:r>
            <a:rPr lang="ru-RU" sz="1200" b="0" u="none" kern="1200" dirty="0" smtClean="0">
              <a:latin typeface="Calibri" panose="020F0502020204030204" pitchFamily="34" charset="0"/>
              <a:cs typeface="Calibri" panose="020F0502020204030204" pitchFamily="34" charset="0"/>
            </a:rPr>
            <a:t>20200 «Средства на счетах бюджета»</a:t>
          </a:r>
        </a:p>
        <a:p>
          <a:pPr lvl="0" algn="l" defTabSz="800100">
            <a:lnSpc>
              <a:spcPct val="90000"/>
            </a:lnSpc>
            <a:spcBef>
              <a:spcPct val="0"/>
            </a:spcBef>
            <a:spcAft>
              <a:spcPts val="0"/>
            </a:spcAft>
          </a:pPr>
          <a:r>
            <a:rPr lang="ru-RU" sz="1200" b="0" u="none" kern="1200" dirty="0" smtClean="0">
              <a:latin typeface="Calibri" panose="020F0502020204030204" pitchFamily="34" charset="0"/>
              <a:cs typeface="Calibri" panose="020F0502020204030204" pitchFamily="34" charset="0"/>
            </a:rPr>
            <a:t>обслуживание»</a:t>
          </a:r>
        </a:p>
        <a:p>
          <a:pPr lvl="0" algn="l" defTabSz="800100">
            <a:lnSpc>
              <a:spcPct val="90000"/>
            </a:lnSpc>
            <a:spcBef>
              <a:spcPct val="0"/>
            </a:spcBef>
            <a:spcAft>
              <a:spcPts val="0"/>
            </a:spcAft>
          </a:pPr>
          <a:r>
            <a:rPr lang="ru-RU" sz="1200" b="0" u="none" kern="1200" dirty="0" smtClean="0">
              <a:latin typeface="Calibri" panose="020F0502020204030204" pitchFamily="34" charset="0"/>
              <a:cs typeface="Calibri" panose="020F0502020204030204" pitchFamily="34" charset="0"/>
            </a:rPr>
            <a:t>20400 «Финансовые вложения»</a:t>
          </a:r>
        </a:p>
        <a:p>
          <a:pPr lvl="0" algn="l" defTabSz="800100">
            <a:lnSpc>
              <a:spcPct val="90000"/>
            </a:lnSpc>
            <a:spcBef>
              <a:spcPct val="0"/>
            </a:spcBef>
            <a:spcAft>
              <a:spcPts val="0"/>
            </a:spcAft>
          </a:pPr>
          <a:r>
            <a:rPr lang="ru-RU" sz="1200" b="0" u="none" kern="1200" dirty="0" smtClean="0">
              <a:latin typeface="Calibri" panose="020F0502020204030204" pitchFamily="34" charset="0"/>
              <a:cs typeface="Calibri" panose="020F0502020204030204" pitchFamily="34" charset="0"/>
            </a:rPr>
            <a:t>20500 «Расчеты по доходам»</a:t>
          </a:r>
        </a:p>
        <a:p>
          <a:pPr lvl="0" algn="l" defTabSz="800100">
            <a:lnSpc>
              <a:spcPct val="90000"/>
            </a:lnSpc>
            <a:spcBef>
              <a:spcPct val="0"/>
            </a:spcBef>
            <a:spcAft>
              <a:spcPts val="0"/>
            </a:spcAft>
          </a:pPr>
          <a:r>
            <a:rPr lang="ru-RU" sz="1200" b="0" u="none" kern="1200" dirty="0" smtClean="0">
              <a:latin typeface="Calibri" panose="020F0502020204030204" pitchFamily="34" charset="0"/>
              <a:cs typeface="Calibri" panose="020F0502020204030204" pitchFamily="34" charset="0"/>
            </a:rPr>
            <a:t>20600 «Расчеты по выданным авансам»</a:t>
          </a:r>
        </a:p>
        <a:p>
          <a:pPr lvl="0" algn="l" defTabSz="800100">
            <a:lnSpc>
              <a:spcPct val="90000"/>
            </a:lnSpc>
            <a:spcBef>
              <a:spcPct val="0"/>
            </a:spcBef>
            <a:spcAft>
              <a:spcPts val="0"/>
            </a:spcAft>
          </a:pPr>
          <a:r>
            <a:rPr lang="ru-RU" sz="1200" b="0" u="none" kern="1200" dirty="0" smtClean="0">
              <a:latin typeface="Calibri" panose="020F0502020204030204" pitchFamily="34" charset="0"/>
              <a:cs typeface="Calibri" panose="020F0502020204030204" pitchFamily="34" charset="0"/>
            </a:rPr>
            <a:t>20700 «Расчеты по кредитам, займам»</a:t>
          </a:r>
        </a:p>
        <a:p>
          <a:pPr lvl="0" algn="l" defTabSz="800100">
            <a:lnSpc>
              <a:spcPct val="90000"/>
            </a:lnSpc>
            <a:spcBef>
              <a:spcPct val="0"/>
            </a:spcBef>
            <a:spcAft>
              <a:spcPts val="0"/>
            </a:spcAft>
          </a:pPr>
          <a:r>
            <a:rPr lang="ru-RU" sz="1200" b="0" u="none" kern="1200" dirty="0" smtClean="0">
              <a:latin typeface="Calibri" panose="020F0502020204030204" pitchFamily="34" charset="0"/>
              <a:cs typeface="Calibri" panose="020F0502020204030204" pitchFamily="34" charset="0"/>
            </a:rPr>
            <a:t>20800 «Расчеты с подотчетными лицами»</a:t>
          </a:r>
        </a:p>
        <a:p>
          <a:pPr lvl="0" algn="l" defTabSz="800100">
            <a:lnSpc>
              <a:spcPct val="90000"/>
            </a:lnSpc>
            <a:spcBef>
              <a:spcPct val="0"/>
            </a:spcBef>
            <a:spcAft>
              <a:spcPts val="200"/>
            </a:spcAft>
          </a:pPr>
          <a:r>
            <a:rPr lang="ru-RU" sz="1200" b="0" u="none" kern="1200" dirty="0" smtClean="0">
              <a:latin typeface="Calibri" panose="020F0502020204030204" pitchFamily="34" charset="0"/>
              <a:cs typeface="Calibri" panose="020F0502020204030204" pitchFamily="34" charset="0"/>
            </a:rPr>
            <a:t>20900 «Расчеты по ущербу и иным доходам»</a:t>
          </a:r>
        </a:p>
        <a:p>
          <a:pPr lvl="0" algn="l" defTabSz="800100">
            <a:lnSpc>
              <a:spcPct val="90000"/>
            </a:lnSpc>
            <a:spcBef>
              <a:spcPct val="0"/>
            </a:spcBef>
            <a:spcAft>
              <a:spcPts val="0"/>
            </a:spcAft>
          </a:pPr>
          <a:r>
            <a:rPr lang="ru-RU" sz="1200" b="0" u="none" kern="1200" dirty="0" smtClean="0">
              <a:latin typeface="Calibri" panose="020F0502020204030204" pitchFamily="34" charset="0"/>
              <a:cs typeface="Calibri" panose="020F0502020204030204" pitchFamily="34" charset="0"/>
            </a:rPr>
            <a:t>21000 «Прочие  расчеты с дебиторами»</a:t>
          </a:r>
        </a:p>
        <a:p>
          <a:pPr lvl="0" algn="l" defTabSz="800100">
            <a:lnSpc>
              <a:spcPct val="90000"/>
            </a:lnSpc>
            <a:spcBef>
              <a:spcPct val="0"/>
            </a:spcBef>
            <a:spcAft>
              <a:spcPts val="0"/>
            </a:spcAft>
          </a:pPr>
          <a:r>
            <a:rPr lang="ru-RU" sz="1200" b="0" u="none" kern="1200" dirty="0" smtClean="0">
              <a:latin typeface="Calibri" panose="020F0502020204030204" pitchFamily="34" charset="0"/>
              <a:cs typeface="Calibri" panose="020F0502020204030204" pitchFamily="34" charset="0"/>
            </a:rPr>
            <a:t>21100 «Внутренние расчеты по поступлениям»</a:t>
          </a:r>
        </a:p>
        <a:p>
          <a:pPr lvl="0" algn="l" defTabSz="800100">
            <a:lnSpc>
              <a:spcPct val="90000"/>
            </a:lnSpc>
            <a:spcBef>
              <a:spcPct val="0"/>
            </a:spcBef>
            <a:spcAft>
              <a:spcPts val="0"/>
            </a:spcAft>
          </a:pPr>
          <a:r>
            <a:rPr lang="ru-RU" sz="1200" b="0" u="none" kern="1200" dirty="0" smtClean="0">
              <a:latin typeface="Calibri" panose="020F0502020204030204" pitchFamily="34" charset="0"/>
              <a:cs typeface="Calibri" panose="020F0502020204030204" pitchFamily="34" charset="0"/>
            </a:rPr>
            <a:t>21200 «Внутренние расчеты по выбытиям»</a:t>
          </a:r>
        </a:p>
        <a:p>
          <a:pPr lvl="0" algn="l" defTabSz="800100">
            <a:lnSpc>
              <a:spcPct val="90000"/>
            </a:lnSpc>
            <a:spcBef>
              <a:spcPct val="0"/>
            </a:spcBef>
            <a:spcAft>
              <a:spcPts val="0"/>
            </a:spcAft>
          </a:pPr>
          <a:r>
            <a:rPr lang="ru-RU" sz="1200" b="0" u="none" kern="1200" dirty="0" smtClean="0">
              <a:latin typeface="Calibri" panose="020F0502020204030204" pitchFamily="34" charset="0"/>
              <a:cs typeface="Calibri" panose="020F0502020204030204" pitchFamily="34" charset="0"/>
            </a:rPr>
            <a:t>21500 «Вложения в финансовые активы»</a:t>
          </a:r>
          <a:endParaRPr lang="ru-RU" sz="1200" b="0" u="none" kern="1200" dirty="0">
            <a:latin typeface="Calibri" panose="020F0502020204030204" pitchFamily="34" charset="0"/>
            <a:cs typeface="Calibri" panose="020F0502020204030204" pitchFamily="34" charset="0"/>
          </a:endParaRPr>
        </a:p>
      </dsp:txBody>
      <dsp:txXfrm>
        <a:off x="3024313" y="52544"/>
        <a:ext cx="2952345" cy="3645426"/>
      </dsp:txXfrm>
    </dsp:sp>
    <dsp:sp modelId="{CD569866-A7B9-4200-AE17-AF4E892BF1BB}">
      <dsp:nvSpPr>
        <dsp:cNvPr id="0" name=""/>
        <dsp:cNvSpPr/>
      </dsp:nvSpPr>
      <dsp:spPr>
        <a:xfrm>
          <a:off x="6251346" y="52544"/>
          <a:ext cx="2746878" cy="3645426"/>
        </a:xfrm>
        <a:prstGeom prst="rect">
          <a:avLst/>
        </a:prstGeom>
        <a:solidFill>
          <a:schemeClr val="accent4">
            <a:lumMod val="7500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kern="1200" dirty="0" smtClean="0"/>
            <a:t>3.Обязательства</a:t>
          </a:r>
        </a:p>
        <a:p>
          <a:pPr lvl="0" algn="l" defTabSz="800100">
            <a:lnSpc>
              <a:spcPct val="90000"/>
            </a:lnSpc>
            <a:spcBef>
              <a:spcPct val="0"/>
            </a:spcBef>
            <a:spcAft>
              <a:spcPts val="200"/>
            </a:spcAft>
          </a:pPr>
          <a:r>
            <a:rPr lang="ru-RU" sz="1400" kern="1200" dirty="0" smtClean="0">
              <a:latin typeface="Calibri" panose="020F0502020204030204" pitchFamily="34" charset="0"/>
              <a:cs typeface="Calibri" panose="020F0502020204030204" pitchFamily="34" charset="0"/>
            </a:rPr>
            <a:t>30100 «Расчеты с кредиторами по долговым обязательствам»</a:t>
          </a:r>
        </a:p>
        <a:p>
          <a:pPr lvl="0" algn="l" defTabSz="800100">
            <a:lnSpc>
              <a:spcPct val="90000"/>
            </a:lnSpc>
            <a:spcBef>
              <a:spcPct val="0"/>
            </a:spcBef>
            <a:spcAft>
              <a:spcPts val="200"/>
            </a:spcAft>
          </a:pPr>
          <a:r>
            <a:rPr lang="ru-RU" sz="1400" kern="1200" dirty="0" smtClean="0">
              <a:latin typeface="Calibri" panose="020F0502020204030204" pitchFamily="34" charset="0"/>
              <a:cs typeface="Calibri" panose="020F0502020204030204" pitchFamily="34" charset="0"/>
            </a:rPr>
            <a:t>30200 «Расчеты по принятым обязательствам»</a:t>
          </a:r>
        </a:p>
        <a:p>
          <a:pPr lvl="0" algn="l" defTabSz="800100">
            <a:lnSpc>
              <a:spcPct val="90000"/>
            </a:lnSpc>
            <a:spcBef>
              <a:spcPct val="0"/>
            </a:spcBef>
            <a:spcAft>
              <a:spcPts val="200"/>
            </a:spcAft>
          </a:pPr>
          <a:r>
            <a:rPr lang="ru-RU" sz="1400" kern="1200" dirty="0" smtClean="0">
              <a:latin typeface="Calibri" panose="020F0502020204030204" pitchFamily="34" charset="0"/>
              <a:cs typeface="Calibri" panose="020F0502020204030204" pitchFamily="34" charset="0"/>
            </a:rPr>
            <a:t>30300 «Расчеты по платежам в бюджеты»</a:t>
          </a:r>
        </a:p>
        <a:p>
          <a:pPr lvl="0" algn="l" defTabSz="800100">
            <a:lnSpc>
              <a:spcPct val="90000"/>
            </a:lnSpc>
            <a:spcBef>
              <a:spcPct val="0"/>
            </a:spcBef>
            <a:spcAft>
              <a:spcPts val="200"/>
            </a:spcAft>
          </a:pPr>
          <a:r>
            <a:rPr lang="ru-RU" sz="1400" kern="1200" dirty="0" smtClean="0">
              <a:latin typeface="Calibri" panose="020F0502020204030204" pitchFamily="34" charset="0"/>
              <a:cs typeface="Calibri" panose="020F0502020204030204" pitchFamily="34" charset="0"/>
            </a:rPr>
            <a:t>30400 «Прочие расчеты с кредиторами»</a:t>
          </a:r>
        </a:p>
        <a:p>
          <a:pPr lvl="0" algn="l" defTabSz="800100">
            <a:lnSpc>
              <a:spcPct val="90000"/>
            </a:lnSpc>
            <a:spcBef>
              <a:spcPct val="0"/>
            </a:spcBef>
            <a:spcAft>
              <a:spcPts val="200"/>
            </a:spcAft>
          </a:pPr>
          <a:r>
            <a:rPr lang="ru-RU" sz="1400" kern="1200" dirty="0" smtClean="0">
              <a:latin typeface="Calibri" panose="020F0502020204030204" pitchFamily="34" charset="0"/>
              <a:cs typeface="Calibri" panose="020F0502020204030204" pitchFamily="34" charset="0"/>
            </a:rPr>
            <a:t>30800 «Внутренние расчеты по поступлениям»</a:t>
          </a:r>
        </a:p>
        <a:p>
          <a:pPr lvl="0" algn="l" defTabSz="800100">
            <a:lnSpc>
              <a:spcPct val="90000"/>
            </a:lnSpc>
            <a:spcBef>
              <a:spcPct val="0"/>
            </a:spcBef>
            <a:spcAft>
              <a:spcPts val="200"/>
            </a:spcAft>
          </a:pPr>
          <a:r>
            <a:rPr lang="ru-RU" sz="1400" kern="1200" dirty="0" smtClean="0">
              <a:latin typeface="Calibri" panose="020F0502020204030204" pitchFamily="34" charset="0"/>
              <a:cs typeface="Calibri" panose="020F0502020204030204" pitchFamily="34" charset="0"/>
            </a:rPr>
            <a:t>30900 «Внутренние расчеты по выбытиям»</a:t>
          </a:r>
        </a:p>
        <a:p>
          <a:pPr lvl="0" algn="l" defTabSz="800100">
            <a:lnSpc>
              <a:spcPct val="90000"/>
            </a:lnSpc>
            <a:spcBef>
              <a:spcPct val="0"/>
            </a:spcBef>
            <a:spcAft>
              <a:spcPts val="200"/>
            </a:spcAft>
          </a:pPr>
          <a:endParaRPr lang="ru-RU" sz="1300" kern="1200" dirty="0">
            <a:latin typeface="Calibri" panose="020F0502020204030204" pitchFamily="34" charset="0"/>
            <a:cs typeface="Calibri" panose="020F0502020204030204" pitchFamily="34" charset="0"/>
          </a:endParaRPr>
        </a:p>
      </dsp:txBody>
      <dsp:txXfrm>
        <a:off x="6251346" y="52544"/>
        <a:ext cx="2746878" cy="3645426"/>
      </dsp:txXfrm>
    </dsp:sp>
    <dsp:sp modelId="{66C83E44-CF3E-4C1C-A425-E1CBCBAB49B7}">
      <dsp:nvSpPr>
        <dsp:cNvPr id="0" name=""/>
        <dsp:cNvSpPr/>
      </dsp:nvSpPr>
      <dsp:spPr>
        <a:xfrm>
          <a:off x="269578" y="3922621"/>
          <a:ext cx="3964515" cy="2039244"/>
        </a:xfrm>
        <a:prstGeom prst="rect">
          <a:avLst/>
        </a:prstGeom>
        <a:solidFill>
          <a:schemeClr val="accent4">
            <a:lumMod val="7500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kern="1200" dirty="0" smtClean="0"/>
            <a:t>4.Финансовый результат</a:t>
          </a:r>
        </a:p>
        <a:p>
          <a:pPr lvl="0" algn="l" defTabSz="800100">
            <a:lnSpc>
              <a:spcPct val="90000"/>
            </a:lnSpc>
            <a:spcBef>
              <a:spcPct val="0"/>
            </a:spcBef>
            <a:spcAft>
              <a:spcPct val="35000"/>
            </a:spcAft>
          </a:pPr>
          <a:r>
            <a:rPr lang="ru-RU" sz="1400" kern="1200" dirty="0" smtClean="0">
              <a:latin typeface="Calibri" panose="020F0502020204030204" pitchFamily="34" charset="0"/>
              <a:cs typeface="Calibri" panose="020F0502020204030204" pitchFamily="34" charset="0"/>
            </a:rPr>
            <a:t>40100 «Финансовый результат экономического субъекта»</a:t>
          </a:r>
        </a:p>
        <a:p>
          <a:pPr lvl="0" algn="l" defTabSz="800100">
            <a:lnSpc>
              <a:spcPct val="90000"/>
            </a:lnSpc>
            <a:spcBef>
              <a:spcPct val="0"/>
            </a:spcBef>
            <a:spcAft>
              <a:spcPct val="35000"/>
            </a:spcAft>
          </a:pPr>
          <a:r>
            <a:rPr lang="ru-RU" sz="1400" kern="1200" dirty="0" smtClean="0">
              <a:latin typeface="Calibri" panose="020F0502020204030204" pitchFamily="34" charset="0"/>
              <a:cs typeface="Calibri" panose="020F0502020204030204" pitchFamily="34" charset="0"/>
            </a:rPr>
            <a:t>40200 «Результат по кассовым операциям бюджета»</a:t>
          </a:r>
          <a:endParaRPr lang="ru-RU" sz="1400" kern="1200" dirty="0">
            <a:latin typeface="Calibri" panose="020F0502020204030204" pitchFamily="34" charset="0"/>
            <a:cs typeface="Calibri" panose="020F0502020204030204" pitchFamily="34" charset="0"/>
          </a:endParaRPr>
        </a:p>
      </dsp:txBody>
      <dsp:txXfrm>
        <a:off x="269578" y="3922621"/>
        <a:ext cx="3964515" cy="2039244"/>
      </dsp:txXfrm>
    </dsp:sp>
    <dsp:sp modelId="{E9904F77-CFD7-496A-84B8-2EB8F6DC57EA}">
      <dsp:nvSpPr>
        <dsp:cNvPr id="0" name=""/>
        <dsp:cNvSpPr/>
      </dsp:nvSpPr>
      <dsp:spPr>
        <a:xfrm>
          <a:off x="4449009" y="3922621"/>
          <a:ext cx="4292162" cy="2039244"/>
        </a:xfrm>
        <a:prstGeom prst="rect">
          <a:avLst/>
        </a:prstGeom>
        <a:solidFill>
          <a:schemeClr val="accent4">
            <a:lumMod val="7500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kern="1200" dirty="0" smtClean="0"/>
            <a:t>5.Санкционирование расходов</a:t>
          </a:r>
        </a:p>
        <a:p>
          <a:pPr lvl="0" algn="l" defTabSz="800100">
            <a:lnSpc>
              <a:spcPct val="90000"/>
            </a:lnSpc>
            <a:spcBef>
              <a:spcPct val="0"/>
            </a:spcBef>
            <a:spcAft>
              <a:spcPct val="35000"/>
            </a:spcAft>
          </a:pPr>
          <a:r>
            <a:rPr lang="ru-RU" sz="1300" kern="1200" dirty="0" smtClean="0">
              <a:latin typeface="Calibri" panose="020F0502020204030204" pitchFamily="34" charset="0"/>
              <a:cs typeface="Calibri" panose="020F0502020204030204" pitchFamily="34" charset="0"/>
            </a:rPr>
            <a:t>50100 «Санкционирование по текущему финансовому году»</a:t>
          </a:r>
        </a:p>
        <a:p>
          <a:pPr lvl="0" algn="l" defTabSz="800100">
            <a:lnSpc>
              <a:spcPct val="90000"/>
            </a:lnSpc>
            <a:spcBef>
              <a:spcPct val="0"/>
            </a:spcBef>
            <a:spcAft>
              <a:spcPct val="35000"/>
            </a:spcAft>
          </a:pPr>
          <a:r>
            <a:rPr lang="ru-RU" sz="1300" kern="1200" dirty="0" smtClean="0">
              <a:latin typeface="Calibri" panose="020F0502020204030204" pitchFamily="34" charset="0"/>
              <a:cs typeface="Calibri" panose="020F0502020204030204" pitchFamily="34" charset="0"/>
            </a:rPr>
            <a:t>50200 «Обязательства»</a:t>
          </a:r>
        </a:p>
        <a:p>
          <a:pPr lvl="0" algn="l" defTabSz="800100">
            <a:lnSpc>
              <a:spcPct val="90000"/>
            </a:lnSpc>
            <a:spcBef>
              <a:spcPct val="0"/>
            </a:spcBef>
            <a:spcAft>
              <a:spcPct val="35000"/>
            </a:spcAft>
          </a:pPr>
          <a:r>
            <a:rPr lang="ru-RU" sz="1300" kern="1200" dirty="0" smtClean="0">
              <a:latin typeface="Calibri" panose="020F0502020204030204" pitchFamily="34" charset="0"/>
              <a:cs typeface="Calibri" panose="020F0502020204030204" pitchFamily="34" charset="0"/>
            </a:rPr>
            <a:t>50300 «Бюджетные ассигнования»</a:t>
          </a:r>
        </a:p>
        <a:p>
          <a:pPr lvl="0" algn="l" defTabSz="800100">
            <a:lnSpc>
              <a:spcPct val="90000"/>
            </a:lnSpc>
            <a:spcBef>
              <a:spcPct val="0"/>
            </a:spcBef>
            <a:spcAft>
              <a:spcPct val="35000"/>
            </a:spcAft>
          </a:pPr>
          <a:r>
            <a:rPr lang="ru-RU" sz="1300" kern="1200" dirty="0" smtClean="0">
              <a:latin typeface="Calibri" panose="020F0502020204030204" pitchFamily="34" charset="0"/>
              <a:cs typeface="Calibri" panose="020F0502020204030204" pitchFamily="34" charset="0"/>
            </a:rPr>
            <a:t>50400 «Сметные (плановые, прогнозные) назначения»</a:t>
          </a:r>
        </a:p>
        <a:p>
          <a:pPr lvl="0" algn="l" defTabSz="800100">
            <a:lnSpc>
              <a:spcPct val="90000"/>
            </a:lnSpc>
            <a:spcBef>
              <a:spcPct val="0"/>
            </a:spcBef>
            <a:spcAft>
              <a:spcPct val="35000"/>
            </a:spcAft>
          </a:pPr>
          <a:r>
            <a:rPr lang="ru-RU" sz="1300" kern="1200" dirty="0" smtClean="0">
              <a:latin typeface="Calibri" panose="020F0502020204030204" pitchFamily="34" charset="0"/>
              <a:cs typeface="Calibri" panose="020F0502020204030204" pitchFamily="34" charset="0"/>
            </a:rPr>
            <a:t>50700 «Утвержденный объем финансового обеспечения»</a:t>
          </a:r>
          <a:endParaRPr lang="ru-RU" sz="1300" kern="1200" dirty="0">
            <a:latin typeface="Calibri" panose="020F0502020204030204" pitchFamily="34" charset="0"/>
            <a:cs typeface="Calibri" panose="020F0502020204030204" pitchFamily="34" charset="0"/>
          </a:endParaRPr>
        </a:p>
      </dsp:txBody>
      <dsp:txXfrm>
        <a:off x="4449009" y="3922621"/>
        <a:ext cx="4292162" cy="2039244"/>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E154A9-312E-43F3-8C45-AF046DB2D3F7}" type="datetimeFigureOut">
              <a:rPr lang="ru-RU" smtClean="0"/>
              <a:t>24.04.2018</a:t>
            </a:fld>
            <a:endParaRPr lang="ru-RU" dirty="0"/>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6BA8BE-1436-46DD-8837-4D9208086E6B}" type="slidenum">
              <a:rPr lang="ru-RU" smtClean="0"/>
              <a:t>‹#›</a:t>
            </a:fld>
            <a:endParaRPr lang="ru-RU" dirty="0"/>
          </a:p>
        </p:txBody>
      </p:sp>
    </p:spTree>
    <p:extLst>
      <p:ext uri="{BB962C8B-B14F-4D97-AF65-F5344CB8AC3E}">
        <p14:creationId xmlns:p14="http://schemas.microsoft.com/office/powerpoint/2010/main" val="14076574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16C04CF0-CC67-4EC6-BBE3-1B6F42BF655F}" type="datetimeFigureOut">
              <a:rPr lang="ru-RU" smtClean="0"/>
              <a:t>24.04.2018</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6954523C-80F6-430D-B80E-B084502BA54A}" type="slidenum">
              <a:rPr lang="ru-RU" smtClean="0"/>
              <a:t>‹#›</a:t>
            </a:fld>
            <a:endParaRPr lang="ru-RU" dirty="0"/>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16C04CF0-CC67-4EC6-BBE3-1B6F42BF655F}" type="datetimeFigureOut">
              <a:rPr lang="ru-RU" smtClean="0"/>
              <a:t>24.04.2018</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6954523C-80F6-430D-B80E-B084502BA54A}" type="slidenum">
              <a:rPr lang="ru-RU" smtClean="0"/>
              <a:t>‹#›</a:t>
            </a:fld>
            <a:endParaRPr lang="ru-RU"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16C04CF0-CC67-4EC6-BBE3-1B6F42BF655F}" type="datetimeFigureOut">
              <a:rPr lang="ru-RU" smtClean="0"/>
              <a:t>24.04.2018</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6954523C-80F6-430D-B80E-B084502BA54A}" type="slidenum">
              <a:rPr lang="ru-RU" smtClean="0"/>
              <a:t>‹#›</a:t>
            </a:fld>
            <a:endParaRPr lang="ru-RU"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16C04CF0-CC67-4EC6-BBE3-1B6F42BF655F}" type="datetimeFigureOut">
              <a:rPr lang="ru-RU" smtClean="0"/>
              <a:t>24.04.2018</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6954523C-80F6-430D-B80E-B084502BA54A}" type="slidenum">
              <a:rPr lang="ru-RU" smtClean="0"/>
              <a:t>‹#›</a:t>
            </a:fld>
            <a:endParaRPr lang="ru-RU" dirty="0"/>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16C04CF0-CC67-4EC6-BBE3-1B6F42BF655F}" type="datetimeFigureOut">
              <a:rPr lang="ru-RU" smtClean="0"/>
              <a:t>24.04.2018</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6954523C-80F6-430D-B80E-B084502BA54A}" type="slidenum">
              <a:rPr lang="ru-RU" smtClean="0"/>
              <a:t>‹#›</a:t>
            </a:fld>
            <a:endParaRPr lang="ru-RU"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16C04CF0-CC67-4EC6-BBE3-1B6F42BF655F}" type="datetimeFigureOut">
              <a:rPr lang="ru-RU" smtClean="0"/>
              <a:t>24.04.2018</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6954523C-80F6-430D-B80E-B084502BA54A}" type="slidenum">
              <a:rPr lang="ru-RU" smtClean="0"/>
              <a:t>‹#›</a:t>
            </a:fld>
            <a:endParaRPr lang="ru-RU" dirty="0"/>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16C04CF0-CC67-4EC6-BBE3-1B6F42BF655F}" type="datetimeFigureOut">
              <a:rPr lang="ru-RU" smtClean="0"/>
              <a:t>24.04.2018</a:t>
            </a:fld>
            <a:endParaRPr lang="ru-RU" dirty="0"/>
          </a:p>
        </p:txBody>
      </p:sp>
      <p:sp>
        <p:nvSpPr>
          <p:cNvPr id="8" name="Footer Placeholder 7"/>
          <p:cNvSpPr>
            <a:spLocks noGrp="1"/>
          </p:cNvSpPr>
          <p:nvPr>
            <p:ph type="ftr" sz="quarter" idx="11"/>
          </p:nvPr>
        </p:nvSpPr>
        <p:spPr/>
        <p:txBody>
          <a:bodyPr/>
          <a:lstStyle/>
          <a:p>
            <a:endParaRPr lang="ru-RU" dirty="0"/>
          </a:p>
        </p:txBody>
      </p:sp>
      <p:sp>
        <p:nvSpPr>
          <p:cNvPr id="9" name="Slide Number Placeholder 8"/>
          <p:cNvSpPr>
            <a:spLocks noGrp="1"/>
          </p:cNvSpPr>
          <p:nvPr>
            <p:ph type="sldNum" sz="quarter" idx="12"/>
          </p:nvPr>
        </p:nvSpPr>
        <p:spPr/>
        <p:txBody>
          <a:bodyPr/>
          <a:lstStyle/>
          <a:p>
            <a:fld id="{6954523C-80F6-430D-B80E-B084502BA54A}" type="slidenum">
              <a:rPr lang="ru-RU" smtClean="0"/>
              <a:t>‹#›</a:t>
            </a:fld>
            <a:endParaRPr lang="ru-RU" dirty="0"/>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16C04CF0-CC67-4EC6-BBE3-1B6F42BF655F}" type="datetimeFigureOut">
              <a:rPr lang="ru-RU" smtClean="0"/>
              <a:t>24.04.2018</a:t>
            </a:fld>
            <a:endParaRPr lang="ru-RU" dirty="0"/>
          </a:p>
        </p:txBody>
      </p:sp>
      <p:sp>
        <p:nvSpPr>
          <p:cNvPr id="4" name="Footer Placeholder 3"/>
          <p:cNvSpPr>
            <a:spLocks noGrp="1"/>
          </p:cNvSpPr>
          <p:nvPr>
            <p:ph type="ftr" sz="quarter" idx="11"/>
          </p:nvPr>
        </p:nvSpPr>
        <p:spPr/>
        <p:txBody>
          <a:bodyPr/>
          <a:lstStyle/>
          <a:p>
            <a:endParaRPr lang="ru-RU" dirty="0"/>
          </a:p>
        </p:txBody>
      </p:sp>
      <p:sp>
        <p:nvSpPr>
          <p:cNvPr id="5" name="Slide Number Placeholder 4"/>
          <p:cNvSpPr>
            <a:spLocks noGrp="1"/>
          </p:cNvSpPr>
          <p:nvPr>
            <p:ph type="sldNum" sz="quarter" idx="12"/>
          </p:nvPr>
        </p:nvSpPr>
        <p:spPr/>
        <p:txBody>
          <a:bodyPr/>
          <a:lstStyle/>
          <a:p>
            <a:fld id="{6954523C-80F6-430D-B80E-B084502BA54A}" type="slidenum">
              <a:rPr lang="ru-RU" smtClean="0"/>
              <a:t>‹#›</a:t>
            </a:fld>
            <a:endParaRPr lang="ru-RU"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C04CF0-CC67-4EC6-BBE3-1B6F42BF655F}" type="datetimeFigureOut">
              <a:rPr lang="ru-RU" smtClean="0"/>
              <a:t>24.04.2018</a:t>
            </a:fld>
            <a:endParaRPr lang="ru-RU" dirty="0"/>
          </a:p>
        </p:txBody>
      </p:sp>
      <p:sp>
        <p:nvSpPr>
          <p:cNvPr id="3" name="Footer Placeholder 2"/>
          <p:cNvSpPr>
            <a:spLocks noGrp="1"/>
          </p:cNvSpPr>
          <p:nvPr>
            <p:ph type="ftr" sz="quarter" idx="11"/>
          </p:nvPr>
        </p:nvSpPr>
        <p:spPr/>
        <p:txBody>
          <a:bodyPr/>
          <a:lstStyle/>
          <a:p>
            <a:endParaRPr lang="ru-RU" dirty="0"/>
          </a:p>
        </p:txBody>
      </p:sp>
      <p:sp>
        <p:nvSpPr>
          <p:cNvPr id="4" name="Slide Number Placeholder 3"/>
          <p:cNvSpPr>
            <a:spLocks noGrp="1"/>
          </p:cNvSpPr>
          <p:nvPr>
            <p:ph type="sldNum" sz="quarter" idx="12"/>
          </p:nvPr>
        </p:nvSpPr>
        <p:spPr/>
        <p:txBody>
          <a:bodyPr/>
          <a:lstStyle/>
          <a:p>
            <a:fld id="{6954523C-80F6-430D-B80E-B084502BA54A}" type="slidenum">
              <a:rPr lang="ru-RU" smtClean="0"/>
              <a:t>‹#›</a:t>
            </a:fld>
            <a:endParaRPr lang="ru-RU"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16C04CF0-CC67-4EC6-BBE3-1B6F42BF655F}" type="datetimeFigureOut">
              <a:rPr lang="ru-RU" smtClean="0"/>
              <a:t>24.04.2018</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6954523C-80F6-430D-B80E-B084502BA54A}" type="slidenum">
              <a:rPr lang="ru-RU" smtClean="0"/>
              <a:t>‹#›</a:t>
            </a:fld>
            <a:endParaRPr lang="ru-RU"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16C04CF0-CC67-4EC6-BBE3-1B6F42BF655F}" type="datetimeFigureOut">
              <a:rPr lang="ru-RU" smtClean="0"/>
              <a:t>24.04.2018</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6954523C-80F6-430D-B80E-B084502BA54A}" type="slidenum">
              <a:rPr lang="ru-RU" smtClean="0"/>
              <a:t>‹#›</a:t>
            </a:fld>
            <a:endParaRPr lang="ru-RU" dirty="0"/>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16C04CF0-CC67-4EC6-BBE3-1B6F42BF655F}" type="datetimeFigureOut">
              <a:rPr lang="ru-RU" smtClean="0"/>
              <a:t>24.04.2018</a:t>
            </a:fld>
            <a:endParaRPr lang="ru-RU" dirty="0"/>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dirty="0"/>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6954523C-80F6-430D-B80E-B084502BA54A}" type="slidenum">
              <a:rPr lang="ru-RU" smtClean="0"/>
              <a:t>‹#›</a:t>
            </a:fld>
            <a:endParaRPr lang="ru-RU"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a:solidFill>
            <a:srgbClr val="8064A2"/>
          </a:solidFill>
          <a:ln w="25400" cap="flat" cmpd="sng" algn="ctr">
            <a:solidFill>
              <a:srgbClr val="8064A2">
                <a:shade val="50000"/>
              </a:srgbClr>
            </a:solidFill>
            <a:prstDash val="solid"/>
          </a:ln>
          <a:effectLst>
            <a:outerShdw blurRad="50800" dist="50800" sx="1000" sy="1000" algn="ctr" rotWithShape="0">
              <a:sysClr val="window" lastClr="FFFFFF"/>
            </a:outerShdw>
          </a:effec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5736" y="384299"/>
            <a:ext cx="4824536" cy="1377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3"/>
          <p:cNvSpPr txBox="1"/>
          <p:nvPr/>
        </p:nvSpPr>
        <p:spPr>
          <a:xfrm>
            <a:off x="971600" y="1844824"/>
            <a:ext cx="7416824" cy="400110"/>
          </a:xfrm>
          <a:prstGeom prst="rect">
            <a:avLst/>
          </a:prstGeom>
          <a:noFill/>
          <a:effectLst/>
        </p:spPr>
        <p:txBody>
          <a:bodyPr wrap="square" rtlCol="0">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ru-RU" sz="2000" b="1" dirty="0" smtClean="0">
                <a:solidFill>
                  <a:srgbClr val="FF0000"/>
                </a:solidFill>
              </a:rPr>
              <a:t>Отдел централизованной бухгалтерии</a:t>
            </a:r>
            <a:endParaRPr lang="ru-RU" sz="2000" b="1" dirty="0">
              <a:solidFill>
                <a:srgbClr val="FF0000"/>
              </a:solidFill>
            </a:endParaRPr>
          </a:p>
        </p:txBody>
      </p:sp>
      <p:sp>
        <p:nvSpPr>
          <p:cNvPr id="9" name="TextBox 3"/>
          <p:cNvSpPr txBox="1"/>
          <p:nvPr/>
        </p:nvSpPr>
        <p:spPr>
          <a:xfrm>
            <a:off x="831776" y="2708920"/>
            <a:ext cx="7696472" cy="2677656"/>
          </a:xfrm>
          <a:prstGeom prst="rect">
            <a:avLst/>
          </a:prstGeom>
          <a:noFill/>
          <a:effectLst/>
        </p:spPr>
        <p:txBody>
          <a:bodyPr wrap="square" rtlCol="0">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ru-RU" sz="2800" b="1" dirty="0" smtClean="0">
                <a:solidFill>
                  <a:srgbClr val="00B050"/>
                </a:solidFill>
              </a:rPr>
              <a:t>Особенности отражения фактов хозяйственной жизни согласно приказу Минфина России от 06.12.2010г. №162н «Об утверждении плана счетов бюджетного учета и инструкции по его применению»</a:t>
            </a:r>
            <a:endParaRPr lang="ru-RU" sz="2800" b="1" dirty="0">
              <a:solidFill>
                <a:srgbClr val="00B050"/>
              </a:solidFill>
            </a:endParaRPr>
          </a:p>
        </p:txBody>
      </p:sp>
    </p:spTree>
    <p:extLst>
      <p:ext uri="{BB962C8B-B14F-4D97-AF65-F5344CB8AC3E}">
        <p14:creationId xmlns:p14="http://schemas.microsoft.com/office/powerpoint/2010/main" val="720693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 двумя скругленными соседними углами 3"/>
          <p:cNvSpPr/>
          <p:nvPr/>
        </p:nvSpPr>
        <p:spPr>
          <a:xfrm>
            <a:off x="1547664" y="116631"/>
            <a:ext cx="6192688" cy="450717"/>
          </a:xfrm>
          <a:prstGeom prst="round2SameRect">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t>Раздел 3. Обязательства</a:t>
            </a:r>
          </a:p>
        </p:txBody>
      </p:sp>
      <p:sp>
        <p:nvSpPr>
          <p:cNvPr id="5" name="Скругленный прямоугольник 4"/>
          <p:cNvSpPr/>
          <p:nvPr/>
        </p:nvSpPr>
        <p:spPr>
          <a:xfrm>
            <a:off x="4983838" y="3572278"/>
            <a:ext cx="3781904" cy="2475772"/>
          </a:xfrm>
          <a:prstGeom prst="roundRect">
            <a:avLst/>
          </a:prstGeom>
          <a:solidFill>
            <a:schemeClr val="bg2">
              <a:lumMod val="7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500" dirty="0"/>
              <a:t>Н</a:t>
            </a:r>
            <a:r>
              <a:rPr lang="ru-RU" sz="1500" dirty="0" smtClean="0"/>
              <a:t>ачисленные </a:t>
            </a:r>
            <a:r>
              <a:rPr lang="ru-RU" sz="1500" dirty="0"/>
              <a:t>суммы налогов, сборов, страховых взносов и иных обязательных платежей в бюджет по </a:t>
            </a:r>
            <a:r>
              <a:rPr lang="ru-RU" sz="1500" dirty="0" smtClean="0"/>
              <a:t>расходам:</a:t>
            </a:r>
          </a:p>
          <a:p>
            <a:r>
              <a:rPr lang="ru-RU" sz="1500" dirty="0" err="1">
                <a:solidFill>
                  <a:schemeClr val="bg1"/>
                </a:solidFill>
              </a:rPr>
              <a:t>Дт</a:t>
            </a:r>
            <a:r>
              <a:rPr lang="ru-RU" sz="1500" dirty="0">
                <a:solidFill>
                  <a:schemeClr val="tx1"/>
                </a:solidFill>
              </a:rPr>
              <a:t> </a:t>
            </a:r>
            <a:r>
              <a:rPr lang="ru-RU" sz="1500" dirty="0" smtClean="0"/>
              <a:t>30200"Расчеты </a:t>
            </a:r>
            <a:r>
              <a:rPr lang="ru-RU" sz="1500" dirty="0"/>
              <a:t>по принятым обязательствам"</a:t>
            </a:r>
            <a:r>
              <a:rPr lang="ru-RU" sz="1500" dirty="0" smtClean="0"/>
              <a:t>-</a:t>
            </a:r>
            <a:endParaRPr lang="ru-RU" sz="1500" dirty="0">
              <a:solidFill>
                <a:schemeClr val="bg1"/>
              </a:solidFill>
            </a:endParaRPr>
          </a:p>
          <a:p>
            <a:r>
              <a:rPr lang="ru-RU" sz="1500" dirty="0" err="1"/>
              <a:t>Кт</a:t>
            </a:r>
            <a:r>
              <a:rPr lang="ru-RU" sz="1500" dirty="0"/>
              <a:t> </a:t>
            </a:r>
            <a:r>
              <a:rPr lang="ru-RU" sz="1500" dirty="0" smtClean="0"/>
              <a:t>30300 </a:t>
            </a:r>
            <a:r>
              <a:rPr lang="ru-RU" sz="1500" dirty="0"/>
              <a:t>"Расчеты по платежам в бюджеты"</a:t>
            </a:r>
            <a:endParaRPr lang="ru-RU" sz="1500" dirty="0">
              <a:solidFill>
                <a:schemeClr val="tx1"/>
              </a:solidFill>
            </a:endParaRPr>
          </a:p>
        </p:txBody>
      </p:sp>
      <p:sp>
        <p:nvSpPr>
          <p:cNvPr id="6" name="Скругленный прямоугольник 5"/>
          <p:cNvSpPr/>
          <p:nvPr/>
        </p:nvSpPr>
        <p:spPr>
          <a:xfrm>
            <a:off x="4983828" y="1352979"/>
            <a:ext cx="3781904" cy="1664809"/>
          </a:xfrm>
          <a:prstGeom prst="roundRect">
            <a:avLst/>
          </a:prstGeom>
          <a:solidFill>
            <a:schemeClr val="bg2">
              <a:lumMod val="7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500" dirty="0"/>
              <a:t>П</a:t>
            </a:r>
            <a:r>
              <a:rPr lang="ru-RU" sz="1500" dirty="0" smtClean="0"/>
              <a:t>огашение задолженности:</a:t>
            </a:r>
          </a:p>
          <a:p>
            <a:r>
              <a:rPr lang="ru-RU" sz="1500" dirty="0" err="1" smtClean="0">
                <a:solidFill>
                  <a:schemeClr val="bg1"/>
                </a:solidFill>
              </a:rPr>
              <a:t>Дт</a:t>
            </a:r>
            <a:r>
              <a:rPr lang="ru-RU" sz="1500" dirty="0" smtClean="0">
                <a:solidFill>
                  <a:schemeClr val="tx1"/>
                </a:solidFill>
              </a:rPr>
              <a:t> </a:t>
            </a:r>
            <a:r>
              <a:rPr lang="ru-RU" sz="1500" dirty="0"/>
              <a:t>30100 "Расчеты с кредиторами по долговым </a:t>
            </a:r>
            <a:r>
              <a:rPr lang="ru-RU" sz="1500" dirty="0" smtClean="0"/>
              <a:t>обязательствам" -</a:t>
            </a:r>
            <a:endParaRPr lang="ru-RU" sz="1500" dirty="0">
              <a:solidFill>
                <a:schemeClr val="bg1"/>
              </a:solidFill>
            </a:endParaRPr>
          </a:p>
          <a:p>
            <a:r>
              <a:rPr lang="ru-RU" sz="1500" dirty="0" err="1" smtClean="0"/>
              <a:t>Кт</a:t>
            </a:r>
            <a:r>
              <a:rPr lang="ru-RU" sz="1500" dirty="0" smtClean="0"/>
              <a:t> </a:t>
            </a:r>
            <a:r>
              <a:rPr lang="ru-RU" sz="1500" dirty="0"/>
              <a:t>20100 "Денежные средства учреждения"</a:t>
            </a:r>
          </a:p>
          <a:p>
            <a:endParaRPr lang="ru-RU" sz="1400" dirty="0">
              <a:solidFill>
                <a:schemeClr val="tx1"/>
              </a:solidFill>
            </a:endParaRPr>
          </a:p>
        </p:txBody>
      </p:sp>
      <p:sp>
        <p:nvSpPr>
          <p:cNvPr id="7" name="Скругленный прямоугольник 6"/>
          <p:cNvSpPr/>
          <p:nvPr/>
        </p:nvSpPr>
        <p:spPr>
          <a:xfrm>
            <a:off x="539552" y="3717032"/>
            <a:ext cx="3888432" cy="2081933"/>
          </a:xfrm>
          <a:prstGeom prst="roundRect">
            <a:avLst/>
          </a:prstGeom>
          <a:solidFill>
            <a:schemeClr val="bg2">
              <a:lumMod val="7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500" dirty="0"/>
              <a:t>С</a:t>
            </a:r>
            <a:r>
              <a:rPr lang="ru-RU" sz="1500" dirty="0" smtClean="0"/>
              <a:t>уммы </a:t>
            </a:r>
            <a:r>
              <a:rPr lang="ru-RU" sz="1500" dirty="0"/>
              <a:t>начисленной заработной </a:t>
            </a:r>
            <a:r>
              <a:rPr lang="ru-RU" sz="1500" dirty="0" smtClean="0"/>
              <a:t>платы:</a:t>
            </a:r>
          </a:p>
          <a:p>
            <a:r>
              <a:rPr lang="ru-RU" sz="1500" dirty="0" err="1"/>
              <a:t>Дт</a:t>
            </a:r>
            <a:r>
              <a:rPr lang="ru-RU" sz="1500" dirty="0"/>
              <a:t> </a:t>
            </a:r>
            <a:r>
              <a:rPr lang="ru-RU" sz="1500" dirty="0" smtClean="0"/>
              <a:t>40120 </a:t>
            </a:r>
            <a:r>
              <a:rPr lang="ru-RU" sz="1500" dirty="0"/>
              <a:t>"Расходы по заработной плате</a:t>
            </a:r>
            <a:r>
              <a:rPr lang="ru-RU" sz="1500" dirty="0" smtClean="0"/>
              <a:t>" </a:t>
            </a:r>
            <a:r>
              <a:rPr lang="ru-RU" sz="1500" dirty="0" smtClean="0"/>
              <a:t>–</a:t>
            </a:r>
          </a:p>
          <a:p>
            <a:r>
              <a:rPr lang="ru-RU" sz="1500" dirty="0" err="1" smtClean="0">
                <a:solidFill>
                  <a:schemeClr val="bg1"/>
                </a:solidFill>
              </a:rPr>
              <a:t>Кт</a:t>
            </a:r>
            <a:r>
              <a:rPr lang="ru-RU" sz="1500" dirty="0" smtClean="0">
                <a:solidFill>
                  <a:schemeClr val="tx1"/>
                </a:solidFill>
              </a:rPr>
              <a:t> </a:t>
            </a:r>
            <a:r>
              <a:rPr lang="ru-RU" sz="1500" dirty="0" smtClean="0"/>
              <a:t>30211 </a:t>
            </a:r>
            <a:r>
              <a:rPr lang="ru-RU" sz="1500" dirty="0"/>
              <a:t>"Увеличение кредиторской задолженности по заработной плате"</a:t>
            </a:r>
            <a:endParaRPr lang="ru-RU" sz="1500" dirty="0">
              <a:solidFill>
                <a:schemeClr val="tx1"/>
              </a:solidFill>
            </a:endParaRPr>
          </a:p>
        </p:txBody>
      </p:sp>
      <p:sp>
        <p:nvSpPr>
          <p:cNvPr id="8" name="Скругленный прямоугольник 7"/>
          <p:cNvSpPr/>
          <p:nvPr/>
        </p:nvSpPr>
        <p:spPr>
          <a:xfrm>
            <a:off x="467544" y="1332143"/>
            <a:ext cx="3960440" cy="1664809"/>
          </a:xfrm>
          <a:prstGeom prst="roundRect">
            <a:avLst/>
          </a:prstGeom>
          <a:solidFill>
            <a:schemeClr val="bg2">
              <a:lumMod val="7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500" dirty="0"/>
              <a:t>В</a:t>
            </a:r>
            <a:r>
              <a:rPr lang="ru-RU" sz="1500" dirty="0" smtClean="0"/>
              <a:t>озникновение </a:t>
            </a:r>
            <a:r>
              <a:rPr lang="ru-RU" sz="1500" dirty="0"/>
              <a:t>долговых </a:t>
            </a:r>
            <a:r>
              <a:rPr lang="ru-RU" sz="1500" dirty="0" smtClean="0"/>
              <a:t>обязательств:</a:t>
            </a:r>
          </a:p>
          <a:p>
            <a:r>
              <a:rPr lang="ru-RU" sz="1500" dirty="0" err="1" smtClean="0"/>
              <a:t>Дт</a:t>
            </a:r>
            <a:r>
              <a:rPr lang="ru-RU" sz="1500" dirty="0" smtClean="0"/>
              <a:t> 20100 </a:t>
            </a:r>
            <a:r>
              <a:rPr lang="ru-RU" sz="1500" dirty="0"/>
              <a:t>"Денежные средства </a:t>
            </a:r>
            <a:r>
              <a:rPr lang="ru-RU" sz="1500" dirty="0" smtClean="0"/>
              <a:t>учреждения"</a:t>
            </a:r>
          </a:p>
          <a:p>
            <a:r>
              <a:rPr lang="ru-RU" sz="1500" dirty="0" err="1" smtClean="0">
                <a:solidFill>
                  <a:schemeClr val="bg1"/>
                </a:solidFill>
              </a:rPr>
              <a:t>Кт</a:t>
            </a:r>
            <a:r>
              <a:rPr lang="ru-RU" sz="1500" dirty="0" smtClean="0">
                <a:solidFill>
                  <a:schemeClr val="tx1"/>
                </a:solidFill>
              </a:rPr>
              <a:t> </a:t>
            </a:r>
            <a:r>
              <a:rPr lang="ru-RU" sz="1500" dirty="0" smtClean="0"/>
              <a:t>30100 </a:t>
            </a:r>
            <a:r>
              <a:rPr lang="ru-RU" sz="1500" dirty="0"/>
              <a:t>"Расчеты с кредиторами по долговым обязательствам"</a:t>
            </a:r>
            <a:endParaRPr lang="ru-RU" sz="1500" dirty="0">
              <a:solidFill>
                <a:schemeClr val="bg1"/>
              </a:solidFill>
            </a:endParaRPr>
          </a:p>
        </p:txBody>
      </p:sp>
    </p:spTree>
    <p:extLst>
      <p:ext uri="{BB962C8B-B14F-4D97-AF65-F5344CB8AC3E}">
        <p14:creationId xmlns:p14="http://schemas.microsoft.com/office/powerpoint/2010/main" val="806256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 двумя скругленными соседними углами 3"/>
          <p:cNvSpPr/>
          <p:nvPr/>
        </p:nvSpPr>
        <p:spPr>
          <a:xfrm>
            <a:off x="1547664" y="188640"/>
            <a:ext cx="6192688" cy="576064"/>
          </a:xfrm>
          <a:prstGeom prst="round2SameRect">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t>Раздел 4. Финансовый результат</a:t>
            </a:r>
          </a:p>
        </p:txBody>
      </p:sp>
      <p:sp>
        <p:nvSpPr>
          <p:cNvPr id="5" name="Скругленный прямоугольник 4"/>
          <p:cNvSpPr/>
          <p:nvPr/>
        </p:nvSpPr>
        <p:spPr>
          <a:xfrm>
            <a:off x="467544" y="1339289"/>
            <a:ext cx="3456384" cy="1817209"/>
          </a:xfrm>
          <a:prstGeom prst="roundRect">
            <a:avLst/>
          </a:prstGeom>
          <a:solidFill>
            <a:schemeClr val="bg2">
              <a:lumMod val="7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400" dirty="0" smtClean="0"/>
              <a:t>Признание доходов:</a:t>
            </a:r>
          </a:p>
          <a:p>
            <a:r>
              <a:rPr lang="ru-RU" sz="1400" dirty="0" err="1" smtClean="0"/>
              <a:t>Дт</a:t>
            </a:r>
            <a:r>
              <a:rPr lang="ru-RU" sz="1400" dirty="0" smtClean="0"/>
              <a:t> 10000 "Нефинансовые активы"</a:t>
            </a:r>
          </a:p>
          <a:p>
            <a:r>
              <a:rPr lang="ru-RU" sz="1400" dirty="0" smtClean="0"/>
              <a:t>     20000 "Финансовые активы" </a:t>
            </a:r>
          </a:p>
          <a:p>
            <a:r>
              <a:rPr lang="ru-RU" sz="1400" dirty="0" smtClean="0"/>
              <a:t>     30000 "Обязательства" –</a:t>
            </a:r>
          </a:p>
          <a:p>
            <a:r>
              <a:rPr lang="ru-RU" sz="1400" dirty="0" err="1" smtClean="0"/>
              <a:t>Кт</a:t>
            </a:r>
            <a:r>
              <a:rPr lang="ru-RU" sz="1400" dirty="0" smtClean="0"/>
              <a:t> 40110 </a:t>
            </a:r>
            <a:r>
              <a:rPr lang="ru-RU" sz="1400" dirty="0"/>
              <a:t>"Доходы текущего финансового года"</a:t>
            </a:r>
            <a:endParaRPr lang="ru-RU" sz="1400" dirty="0" smtClean="0"/>
          </a:p>
          <a:p>
            <a:endParaRPr lang="ru-RU" sz="1400" dirty="0">
              <a:solidFill>
                <a:schemeClr val="bg1"/>
              </a:solidFill>
            </a:endParaRPr>
          </a:p>
        </p:txBody>
      </p:sp>
      <p:sp>
        <p:nvSpPr>
          <p:cNvPr id="6" name="Скругленный прямоугольник 5"/>
          <p:cNvSpPr/>
          <p:nvPr/>
        </p:nvSpPr>
        <p:spPr>
          <a:xfrm>
            <a:off x="4932040" y="3933056"/>
            <a:ext cx="3960440" cy="2520280"/>
          </a:xfrm>
          <a:prstGeom prst="roundRect">
            <a:avLst/>
          </a:prstGeom>
          <a:solidFill>
            <a:schemeClr val="bg2">
              <a:lumMod val="7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400" dirty="0"/>
              <a:t>П</a:t>
            </a:r>
            <a:r>
              <a:rPr lang="ru-RU" sz="1400" dirty="0" smtClean="0"/>
              <a:t>еречисление </a:t>
            </a:r>
            <a:r>
              <a:rPr lang="ru-RU" sz="1400" dirty="0"/>
              <a:t>денежных средств для последующей выдачи наличных </a:t>
            </a:r>
            <a:r>
              <a:rPr lang="ru-RU" sz="1400" dirty="0" smtClean="0"/>
              <a:t>денег:</a:t>
            </a:r>
          </a:p>
          <a:p>
            <a:r>
              <a:rPr lang="ru-RU" sz="1400" dirty="0" err="1" smtClean="0"/>
              <a:t>Дт</a:t>
            </a:r>
            <a:r>
              <a:rPr lang="ru-RU" sz="1400" dirty="0" smtClean="0"/>
              <a:t> 40220 </a:t>
            </a:r>
            <a:r>
              <a:rPr lang="ru-RU" sz="1400" dirty="0"/>
              <a:t>"Результат по кассовому исполнению бюджета по выбытиям из бюджета"</a:t>
            </a:r>
            <a:r>
              <a:rPr lang="ru-RU" sz="1400" dirty="0" smtClean="0"/>
              <a:t>  -</a:t>
            </a:r>
          </a:p>
          <a:p>
            <a:r>
              <a:rPr lang="ru-RU" sz="1400" dirty="0" err="1" smtClean="0">
                <a:solidFill>
                  <a:schemeClr val="bg1"/>
                </a:solidFill>
              </a:rPr>
              <a:t>Кт</a:t>
            </a:r>
            <a:r>
              <a:rPr lang="ru-RU" sz="1400" dirty="0" smtClean="0">
                <a:solidFill>
                  <a:schemeClr val="bg1"/>
                </a:solidFill>
              </a:rPr>
              <a:t> </a:t>
            </a:r>
            <a:r>
              <a:rPr lang="ru-RU" sz="1400" dirty="0" smtClean="0"/>
              <a:t>20211 "</a:t>
            </a:r>
            <a:r>
              <a:rPr lang="ru-RU" sz="1400" dirty="0"/>
              <a:t> Средства на счетах бюджета в рублях в органе Федерального </a:t>
            </a:r>
            <a:r>
              <a:rPr lang="ru-RU" sz="1400" dirty="0" smtClean="0"/>
              <a:t>казначейства«</a:t>
            </a:r>
          </a:p>
          <a:p>
            <a:r>
              <a:rPr lang="ru-RU" sz="1400" dirty="0"/>
              <a:t> </a:t>
            </a:r>
            <a:r>
              <a:rPr lang="ru-RU" sz="1400" dirty="0" smtClean="0"/>
              <a:t>    20221 "</a:t>
            </a:r>
            <a:r>
              <a:rPr lang="ru-RU" sz="1400" dirty="0"/>
              <a:t> Средства на счетах бюджета в рублях в кредитной </a:t>
            </a:r>
            <a:r>
              <a:rPr lang="ru-RU" sz="1400" dirty="0" smtClean="0"/>
              <a:t>организации</a:t>
            </a:r>
            <a:r>
              <a:rPr lang="ru-RU" sz="1400" dirty="0"/>
              <a:t>"</a:t>
            </a:r>
            <a:endParaRPr lang="ru-RU" sz="1400" dirty="0">
              <a:solidFill>
                <a:schemeClr val="bg1"/>
              </a:solidFill>
            </a:endParaRPr>
          </a:p>
        </p:txBody>
      </p:sp>
      <p:sp>
        <p:nvSpPr>
          <p:cNvPr id="7" name="Скругленный прямоугольник 6"/>
          <p:cNvSpPr/>
          <p:nvPr/>
        </p:nvSpPr>
        <p:spPr>
          <a:xfrm>
            <a:off x="467544" y="4238471"/>
            <a:ext cx="3960440" cy="1909449"/>
          </a:xfrm>
          <a:prstGeom prst="roundRect">
            <a:avLst/>
          </a:prstGeom>
          <a:solidFill>
            <a:schemeClr val="bg2">
              <a:lumMod val="7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400" dirty="0"/>
              <a:t>П</a:t>
            </a:r>
            <a:r>
              <a:rPr lang="ru-RU" sz="1400" dirty="0" smtClean="0"/>
              <a:t>оступление </a:t>
            </a:r>
            <a:r>
              <a:rPr lang="ru-RU" sz="1400" dirty="0"/>
              <a:t>распределяемых </a:t>
            </a:r>
            <a:r>
              <a:rPr lang="ru-RU" sz="1400" dirty="0" smtClean="0"/>
              <a:t>доходов:</a:t>
            </a:r>
          </a:p>
          <a:p>
            <a:r>
              <a:rPr lang="ru-RU" sz="1400" dirty="0" err="1" smtClean="0"/>
              <a:t>Дт</a:t>
            </a:r>
            <a:r>
              <a:rPr lang="ru-RU" sz="1400" dirty="0" smtClean="0"/>
              <a:t> 20211 «Средства </a:t>
            </a:r>
            <a:r>
              <a:rPr lang="ru-RU" sz="1400" dirty="0"/>
              <a:t>на счетах бюджета в рублях в органе Федерального </a:t>
            </a:r>
            <a:r>
              <a:rPr lang="ru-RU" sz="1400" dirty="0" smtClean="0"/>
              <a:t>казначейства» -</a:t>
            </a:r>
          </a:p>
          <a:p>
            <a:r>
              <a:rPr lang="ru-RU" sz="1400" dirty="0" err="1" smtClean="0"/>
              <a:t>Кт</a:t>
            </a:r>
            <a:r>
              <a:rPr lang="ru-RU" sz="1400" dirty="0" smtClean="0"/>
              <a:t> 40210 </a:t>
            </a:r>
            <a:r>
              <a:rPr lang="ru-RU" sz="1400" dirty="0"/>
              <a:t>"Результат по кассовому исполнению бюджета по поступлениям в бюджет"</a:t>
            </a:r>
          </a:p>
          <a:p>
            <a:endParaRPr lang="ru-RU" sz="1400" dirty="0">
              <a:solidFill>
                <a:schemeClr val="bg1"/>
              </a:solidFill>
            </a:endParaRPr>
          </a:p>
        </p:txBody>
      </p:sp>
      <p:sp>
        <p:nvSpPr>
          <p:cNvPr id="8" name="Скругленный прямоугольник 7"/>
          <p:cNvSpPr/>
          <p:nvPr/>
        </p:nvSpPr>
        <p:spPr>
          <a:xfrm>
            <a:off x="4788024" y="1482075"/>
            <a:ext cx="3960440" cy="1664809"/>
          </a:xfrm>
          <a:prstGeom prst="roundRect">
            <a:avLst/>
          </a:prstGeom>
          <a:solidFill>
            <a:schemeClr val="bg2">
              <a:lumMod val="7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400" dirty="0"/>
              <a:t>С</a:t>
            </a:r>
            <a:r>
              <a:rPr lang="ru-RU" sz="1400" dirty="0" smtClean="0"/>
              <a:t>писание </a:t>
            </a:r>
            <a:r>
              <a:rPr lang="ru-RU" sz="1400" dirty="0"/>
              <a:t>балансовой стоимости реализованных </a:t>
            </a:r>
            <a:r>
              <a:rPr lang="ru-RU" sz="1400" dirty="0" smtClean="0"/>
              <a:t>активов:</a:t>
            </a:r>
          </a:p>
          <a:p>
            <a:r>
              <a:rPr lang="ru-RU" sz="1400" dirty="0" smtClean="0"/>
              <a:t> </a:t>
            </a:r>
            <a:r>
              <a:rPr lang="ru-RU" sz="1400" dirty="0" err="1" smtClean="0"/>
              <a:t>Дт</a:t>
            </a:r>
            <a:r>
              <a:rPr lang="ru-RU" sz="1400" dirty="0" smtClean="0"/>
              <a:t> 40110172 </a:t>
            </a:r>
            <a:r>
              <a:rPr lang="ru-RU" sz="1400" dirty="0"/>
              <a:t>"Доходы от операций с </a:t>
            </a:r>
            <a:r>
              <a:rPr lang="ru-RU" sz="1400" dirty="0" smtClean="0"/>
              <a:t>активами" –</a:t>
            </a:r>
          </a:p>
          <a:p>
            <a:r>
              <a:rPr lang="ru-RU" sz="1400" dirty="0" err="1" smtClean="0"/>
              <a:t>Кт</a:t>
            </a:r>
            <a:r>
              <a:rPr lang="ru-RU" sz="1400" dirty="0" smtClean="0"/>
              <a:t> </a:t>
            </a:r>
            <a:r>
              <a:rPr lang="ru-RU" sz="1400" dirty="0"/>
              <a:t>10000 "Нефинансовые активы"</a:t>
            </a:r>
          </a:p>
          <a:p>
            <a:r>
              <a:rPr lang="ru-RU" sz="1400" dirty="0" smtClean="0"/>
              <a:t>     20000 </a:t>
            </a:r>
            <a:r>
              <a:rPr lang="ru-RU" sz="1400" dirty="0"/>
              <a:t>"Финансовые активы" </a:t>
            </a:r>
          </a:p>
          <a:p>
            <a:r>
              <a:rPr lang="ru-RU" sz="1400" dirty="0" smtClean="0"/>
              <a:t>     30000 </a:t>
            </a:r>
            <a:r>
              <a:rPr lang="ru-RU" sz="1400" dirty="0"/>
              <a:t>"Обязательства"</a:t>
            </a:r>
            <a:endParaRPr lang="ru-RU" sz="1400" dirty="0">
              <a:solidFill>
                <a:schemeClr val="bg1"/>
              </a:solidFill>
            </a:endParaRPr>
          </a:p>
        </p:txBody>
      </p:sp>
    </p:spTree>
    <p:extLst>
      <p:ext uri="{BB962C8B-B14F-4D97-AF65-F5344CB8AC3E}">
        <p14:creationId xmlns:p14="http://schemas.microsoft.com/office/powerpoint/2010/main" val="6572695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 двумя скругленными соседними углами 3"/>
          <p:cNvSpPr/>
          <p:nvPr/>
        </p:nvSpPr>
        <p:spPr>
          <a:xfrm>
            <a:off x="1331640" y="116631"/>
            <a:ext cx="6480720" cy="450717"/>
          </a:xfrm>
          <a:prstGeom prst="round2SameRect">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t>Раздел 5. Санкционирование расходов бюджета</a:t>
            </a:r>
          </a:p>
        </p:txBody>
      </p:sp>
      <p:sp>
        <p:nvSpPr>
          <p:cNvPr id="5" name="Скругленный прямоугольник 4"/>
          <p:cNvSpPr/>
          <p:nvPr/>
        </p:nvSpPr>
        <p:spPr>
          <a:xfrm>
            <a:off x="467544" y="1352353"/>
            <a:ext cx="3456384" cy="4740943"/>
          </a:xfrm>
          <a:prstGeom prst="roundRect">
            <a:avLst/>
          </a:prstGeom>
          <a:solidFill>
            <a:schemeClr val="bg2">
              <a:lumMod val="7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500" dirty="0"/>
              <a:t>По кредиту соответствующих счетов аналитического учета счета </a:t>
            </a:r>
            <a:r>
              <a:rPr lang="ru-RU" sz="1500" dirty="0" smtClean="0"/>
              <a:t>50101 </a:t>
            </a:r>
            <a:r>
              <a:rPr lang="ru-RU" sz="1500" dirty="0"/>
              <a:t>"Доведенные лимиты бюджетных обязательств" финансовым органом, органом Федерального казначейства отражаются суммы утвержденных по главным распорядителям бюджетных средств показателей лимитов бюджетных обязательств (внесенных изменений) в корреспонденции с дебетом соответствующих счетов аналитического учета счета </a:t>
            </a:r>
            <a:r>
              <a:rPr lang="ru-RU" sz="1500" dirty="0" smtClean="0"/>
              <a:t>50109"Утвержденные </a:t>
            </a:r>
            <a:r>
              <a:rPr lang="ru-RU" sz="1500" dirty="0"/>
              <a:t>лимиты бюджетных обязательств".</a:t>
            </a:r>
          </a:p>
        </p:txBody>
      </p:sp>
      <p:sp>
        <p:nvSpPr>
          <p:cNvPr id="6" name="Скругленный прямоугольник 5"/>
          <p:cNvSpPr/>
          <p:nvPr/>
        </p:nvSpPr>
        <p:spPr>
          <a:xfrm>
            <a:off x="4932040" y="1352353"/>
            <a:ext cx="3672408" cy="4740943"/>
          </a:xfrm>
          <a:prstGeom prst="roundRect">
            <a:avLst/>
          </a:prstGeom>
          <a:solidFill>
            <a:schemeClr val="bg2">
              <a:lumMod val="7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500" dirty="0"/>
              <a:t>По дебету соответствующих счетов аналитического учета счета </a:t>
            </a:r>
            <a:r>
              <a:rPr lang="ru-RU" sz="1500" dirty="0" smtClean="0"/>
              <a:t>50101 "</a:t>
            </a:r>
            <a:r>
              <a:rPr lang="ru-RU" sz="1500" dirty="0"/>
              <a:t>Доведенные лимиты бюджетных обязательств" финансовым органом, органом Федерального казначейства, главным распорядителем бюджетных средств отражаются суммы доведенных финансовым органом до главного распорядителя бюджетных средств утвержденных показателей лимитов бюджетных обязательств (внесенных изменений) в корреспонденции с кредитом соответствующих счетов аналитического учета счета </a:t>
            </a:r>
            <a:r>
              <a:rPr lang="ru-RU" sz="1500" dirty="0" smtClean="0"/>
              <a:t>50102"Лимиты </a:t>
            </a:r>
            <a:r>
              <a:rPr lang="ru-RU" sz="1500" dirty="0"/>
              <a:t>бюджетных обязательств к распределению".</a:t>
            </a:r>
          </a:p>
        </p:txBody>
      </p:sp>
    </p:spTree>
    <p:extLst>
      <p:ext uri="{BB962C8B-B14F-4D97-AF65-F5344CB8AC3E}">
        <p14:creationId xmlns:p14="http://schemas.microsoft.com/office/powerpoint/2010/main" val="25699879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1259632" y="2204864"/>
            <a:ext cx="6400800" cy="1545352"/>
          </a:xfrm>
          <a:ln>
            <a:solidFill>
              <a:schemeClr val="accent4">
                <a:lumMod val="75000"/>
              </a:schemeClr>
            </a:solidFill>
          </a:ln>
        </p:spPr>
        <p:style>
          <a:lnRef idx="2">
            <a:schemeClr val="accent6"/>
          </a:lnRef>
          <a:fillRef idx="1">
            <a:schemeClr val="lt1"/>
          </a:fillRef>
          <a:effectRef idx="0">
            <a:schemeClr val="accent6"/>
          </a:effectRef>
          <a:fontRef idx="minor">
            <a:schemeClr val="dk1"/>
          </a:fontRef>
        </p:style>
        <p:txBody>
          <a:bodyPr>
            <a:normAutofit/>
          </a:bodyPr>
          <a:lstStyle/>
          <a:p>
            <a:pPr marL="45720" indent="0" algn="ctr">
              <a:buNone/>
            </a:pPr>
            <a:r>
              <a:rPr lang="ru-RU" sz="4000" b="1" dirty="0" smtClean="0"/>
              <a:t>Благодарю за внимание</a:t>
            </a:r>
            <a:endParaRPr lang="ru-RU" sz="4000" b="1" dirty="0"/>
          </a:p>
        </p:txBody>
      </p:sp>
    </p:spTree>
    <p:extLst>
      <p:ext uri="{BB962C8B-B14F-4D97-AF65-F5344CB8AC3E}">
        <p14:creationId xmlns:p14="http://schemas.microsoft.com/office/powerpoint/2010/main" val="17066471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4591" y="1052736"/>
            <a:ext cx="9143999" cy="3096344"/>
          </a:xfrm>
        </p:spPr>
        <p:txBody>
          <a:bodyPr>
            <a:normAutofit fontScale="25000" lnSpcReduction="20000"/>
          </a:bodyPr>
          <a:lstStyle/>
          <a:p>
            <a:pPr marL="45720" indent="0" algn="ctr">
              <a:buNone/>
            </a:pPr>
            <a:r>
              <a:rPr lang="ru-RU" sz="8000" dirty="0" smtClean="0"/>
              <a:t>       На </a:t>
            </a:r>
            <a:r>
              <a:rPr lang="ru-RU" sz="8000" dirty="0"/>
              <a:t>основании статьи 165 Бюджетного кодекса Российской Федерации, пунктов 4 и 5 постановления Правительства Российской Федерации от 7 апреля 2004 г. N 185 "Вопросы Министерства финансов Российской Федерации" и в целях нормативно-правового регулирования в сфере ведения бюджетного учета органами государственной власти, органами местного самоуправления, органами управления государственными внебюджетными фондами, органами управления территориальными государственными внебюджетными фондами, государственными (муниципальными) казенными учреждениями, иными юридическими лицами, осуществляющими согласно законодательству Российской Федерации бюджетные полномочия получателя бюджетных средств, издан приказ об утверждении Плана счетов бюджетного учета.</a:t>
            </a:r>
          </a:p>
          <a:p>
            <a:pPr marL="45720" indent="0" algn="ctr">
              <a:buNone/>
            </a:pPr>
            <a:r>
              <a:rPr lang="ru-RU" sz="8000" dirty="0" smtClean="0"/>
              <a:t>      </a:t>
            </a:r>
            <a:r>
              <a:rPr lang="ru-RU" sz="1800" dirty="0" smtClean="0"/>
              <a:t>     </a:t>
            </a:r>
            <a:endParaRPr lang="ru-RU" sz="1600" dirty="0">
              <a:solidFill>
                <a:schemeClr val="tx1"/>
              </a:solidFill>
            </a:endParaRPr>
          </a:p>
        </p:txBody>
      </p:sp>
      <p:sp>
        <p:nvSpPr>
          <p:cNvPr id="4" name="TextBox 41"/>
          <p:cNvSpPr txBox="1"/>
          <p:nvPr/>
        </p:nvSpPr>
        <p:spPr>
          <a:xfrm>
            <a:off x="1" y="18328"/>
            <a:ext cx="9144000" cy="646331"/>
          </a:xfrm>
          <a:prstGeom prst="rect">
            <a:avLst/>
          </a:prstGeom>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defPPr>
              <a:defRPr lang="ru-RU"/>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ru-RU" b="1" dirty="0"/>
              <a:t>Приказ Минфина РФ от 6 декабря 2010 г. N 162н "Об утверждении Плана счетов бюджетного учета и Инструкции по его применению"</a:t>
            </a:r>
            <a:endParaRPr lang="ru-RU" dirty="0"/>
          </a:p>
        </p:txBody>
      </p:sp>
      <p:sp>
        <p:nvSpPr>
          <p:cNvPr id="8" name="Горизонтальный свиток 7"/>
          <p:cNvSpPr/>
          <p:nvPr/>
        </p:nvSpPr>
        <p:spPr>
          <a:xfrm>
            <a:off x="683569" y="4149080"/>
            <a:ext cx="7776864" cy="1656184"/>
          </a:xfrm>
          <a:prstGeom prst="horizontalScroll">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2000" dirty="0"/>
              <a:t>Настоящий приказ применяется при формировании учетной политики субъекта </a:t>
            </a:r>
            <a:r>
              <a:rPr lang="ru-RU" sz="2000" dirty="0" smtClean="0"/>
              <a:t>учета </a:t>
            </a:r>
            <a:r>
              <a:rPr lang="ru-RU" sz="2000" dirty="0"/>
              <a:t>начиная с 2011 года.</a:t>
            </a:r>
          </a:p>
        </p:txBody>
      </p:sp>
    </p:spTree>
    <p:extLst>
      <p:ext uri="{BB962C8B-B14F-4D97-AF65-F5344CB8AC3E}">
        <p14:creationId xmlns:p14="http://schemas.microsoft.com/office/powerpoint/2010/main" val="1689798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1907704" y="116632"/>
            <a:ext cx="5328592" cy="936104"/>
          </a:xfrm>
        </p:spPr>
        <p:txBody>
          <a:bodyPr/>
          <a:lstStyle/>
          <a:p>
            <a:pPr marL="45720" indent="0" algn="ctr">
              <a:buNone/>
            </a:pPr>
            <a:r>
              <a:rPr lang="ru-RU" b="1" dirty="0" smtClean="0">
                <a:solidFill>
                  <a:schemeClr val="bg2">
                    <a:lumMod val="50000"/>
                  </a:schemeClr>
                </a:solidFill>
              </a:rPr>
              <a:t>Факт хозяйственной жизни </a:t>
            </a:r>
            <a:r>
              <a:rPr lang="ru-RU" dirty="0" smtClean="0">
                <a:solidFill>
                  <a:schemeClr val="bg2">
                    <a:lumMod val="50000"/>
                  </a:schemeClr>
                </a:solidFill>
              </a:rPr>
              <a:t>– основной объект бухгалтерского учета</a:t>
            </a:r>
            <a:endParaRPr lang="ru-RU" dirty="0">
              <a:solidFill>
                <a:schemeClr val="bg2">
                  <a:lumMod val="50000"/>
                </a:schemeClr>
              </a:solidFill>
            </a:endParaRPr>
          </a:p>
        </p:txBody>
      </p:sp>
      <p:sp>
        <p:nvSpPr>
          <p:cNvPr id="19" name="Скругленный прямоугольник 18"/>
          <p:cNvSpPr/>
          <p:nvPr/>
        </p:nvSpPr>
        <p:spPr>
          <a:xfrm>
            <a:off x="899592" y="1052736"/>
            <a:ext cx="7344815" cy="1152128"/>
          </a:xfrm>
          <a:prstGeom prst="roundRect">
            <a:avLst/>
          </a:prstGeom>
          <a:solidFill>
            <a:schemeClr val="accent4">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t>факт хозяйственной жизни</a:t>
            </a:r>
            <a:r>
              <a:rPr lang="ru-RU" dirty="0"/>
              <a:t> - </a:t>
            </a:r>
            <a:r>
              <a:rPr lang="ru-RU" dirty="0">
                <a:solidFill>
                  <a:schemeClr val="tx1"/>
                </a:solidFill>
              </a:rPr>
              <a:t>сделка, событие, операция, которые оказывают или способны оказать влияние на финансовое положение экономического субъекта, финансовый результат его деятельности и (или) движение денежных средств</a:t>
            </a:r>
          </a:p>
        </p:txBody>
      </p:sp>
      <p:sp>
        <p:nvSpPr>
          <p:cNvPr id="26" name="Прямоугольник с двумя скругленными соседними углами 25"/>
          <p:cNvSpPr/>
          <p:nvPr/>
        </p:nvSpPr>
        <p:spPr>
          <a:xfrm>
            <a:off x="3059832" y="2637075"/>
            <a:ext cx="3168352" cy="936104"/>
          </a:xfrm>
          <a:prstGeom prst="round2SameRect">
            <a:avLst/>
          </a:prstGeom>
          <a:solidFill>
            <a:schemeClr val="bg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t>Задачи бухгалтера</a:t>
            </a:r>
            <a:endParaRPr lang="ru-RU" sz="2400" b="1" dirty="0"/>
          </a:p>
        </p:txBody>
      </p:sp>
      <p:cxnSp>
        <p:nvCxnSpPr>
          <p:cNvPr id="28" name="Прямая со стрелкой 27"/>
          <p:cNvCxnSpPr/>
          <p:nvPr/>
        </p:nvCxnSpPr>
        <p:spPr>
          <a:xfrm flipH="1">
            <a:off x="2691554" y="3526922"/>
            <a:ext cx="576064" cy="8724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1" name="Прямая со стрелкой 30"/>
          <p:cNvCxnSpPr/>
          <p:nvPr/>
        </p:nvCxnSpPr>
        <p:spPr>
          <a:xfrm>
            <a:off x="4672064" y="3573179"/>
            <a:ext cx="0" cy="15121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Прямая со стрелкой 31"/>
          <p:cNvCxnSpPr/>
          <p:nvPr/>
        </p:nvCxnSpPr>
        <p:spPr>
          <a:xfrm>
            <a:off x="6097306" y="3522440"/>
            <a:ext cx="526921" cy="8724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7" name="Овал 36"/>
          <p:cNvSpPr/>
          <p:nvPr/>
        </p:nvSpPr>
        <p:spPr>
          <a:xfrm>
            <a:off x="1115616" y="4411542"/>
            <a:ext cx="2736304" cy="961673"/>
          </a:xfrm>
          <a:prstGeom prst="ellips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a:t>Идентификация ФХЖ по времени</a:t>
            </a:r>
          </a:p>
        </p:txBody>
      </p:sp>
      <p:sp>
        <p:nvSpPr>
          <p:cNvPr id="38" name="Овал 37"/>
          <p:cNvSpPr/>
          <p:nvPr/>
        </p:nvSpPr>
        <p:spPr>
          <a:xfrm>
            <a:off x="5436097" y="4411542"/>
            <a:ext cx="2736304" cy="961673"/>
          </a:xfrm>
          <a:prstGeom prst="ellips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Оценка ФХЖ</a:t>
            </a:r>
            <a:endParaRPr lang="ru-RU" dirty="0"/>
          </a:p>
        </p:txBody>
      </p:sp>
      <p:sp>
        <p:nvSpPr>
          <p:cNvPr id="39" name="Овал 38"/>
          <p:cNvSpPr/>
          <p:nvPr/>
        </p:nvSpPr>
        <p:spPr>
          <a:xfrm>
            <a:off x="2979586" y="5250777"/>
            <a:ext cx="3384376" cy="1505383"/>
          </a:xfrm>
          <a:prstGeom prst="ellipse">
            <a:avLst/>
          </a:prstGeom>
          <a:solidFill>
            <a:schemeClr val="accent2">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a:t>Классификация ФХЖ в номенклатуре плана счетов</a:t>
            </a:r>
            <a:endParaRPr lang="ru-RU" dirty="0"/>
          </a:p>
        </p:txBody>
      </p:sp>
    </p:spTree>
    <p:extLst>
      <p:ext uri="{BB962C8B-B14F-4D97-AF65-F5344CB8AC3E}">
        <p14:creationId xmlns:p14="http://schemas.microsoft.com/office/powerpoint/2010/main" val="31619569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Объект 6"/>
          <p:cNvSpPr>
            <a:spLocks noGrp="1"/>
          </p:cNvSpPr>
          <p:nvPr>
            <p:ph sz="quarter" idx="13"/>
          </p:nvPr>
        </p:nvSpPr>
        <p:spPr>
          <a:xfrm>
            <a:off x="0" y="908720"/>
            <a:ext cx="9144000" cy="3384376"/>
          </a:xfrm>
        </p:spPr>
        <p:txBody>
          <a:bodyPr>
            <a:normAutofit/>
          </a:bodyPr>
          <a:lstStyle/>
          <a:p>
            <a:pPr marL="45720" indent="0">
              <a:buNone/>
            </a:pPr>
            <a:r>
              <a:rPr lang="ru-RU" dirty="0" smtClean="0"/>
              <a:t>       </a:t>
            </a:r>
            <a:endParaRPr lang="ru-RU" sz="2300" dirty="0"/>
          </a:p>
        </p:txBody>
      </p:sp>
      <p:sp>
        <p:nvSpPr>
          <p:cNvPr id="8" name="Прямоугольник с двумя скругленными соседними углами 7"/>
          <p:cNvSpPr/>
          <p:nvPr/>
        </p:nvSpPr>
        <p:spPr>
          <a:xfrm>
            <a:off x="611560" y="19472"/>
            <a:ext cx="7992888" cy="601216"/>
          </a:xfrm>
          <a:prstGeom prst="round2SameRect">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t>Инструкция</a:t>
            </a:r>
          </a:p>
          <a:p>
            <a:pPr algn="ctr"/>
            <a:r>
              <a:rPr lang="ru-RU" b="1" dirty="0"/>
              <a:t>по применению Плана счетов бюджетного учета</a:t>
            </a:r>
          </a:p>
        </p:txBody>
      </p:sp>
      <p:sp>
        <p:nvSpPr>
          <p:cNvPr id="3" name="Прямоугольник 2"/>
          <p:cNvSpPr/>
          <p:nvPr/>
        </p:nvSpPr>
        <p:spPr>
          <a:xfrm>
            <a:off x="165287" y="764704"/>
            <a:ext cx="8928992" cy="5601533"/>
          </a:xfrm>
          <a:prstGeom prst="rect">
            <a:avLst/>
          </a:prstGeom>
        </p:spPr>
        <p:txBody>
          <a:bodyPr wrap="square">
            <a:spAutoFit/>
          </a:bodyPr>
          <a:lstStyle/>
          <a:p>
            <a:r>
              <a:rPr lang="ru-RU" dirty="0" smtClean="0"/>
              <a:t>          </a:t>
            </a:r>
            <a:r>
              <a:rPr lang="ru-RU" sz="1700" dirty="0" smtClean="0"/>
              <a:t>Настоящая </a:t>
            </a:r>
            <a:r>
              <a:rPr lang="ru-RU" sz="1700" dirty="0"/>
              <a:t>Инструкция по применению Плана счетов бюджетного учета устанавливает единый порядок ведения бюджетного учета в органах государственной власти, органах местного самоуправления, органах управления государственными внебюджетными фондами, органах управления территориальными государственными внебюджетными фондами, казенных учреждениях, в том числе находящихся за пределами Российской Федерации, иных юридических лицах, осуществляющих согласно законодательству Российской Федерации бюджетные полномочия получателя бюджетных средств, финансовых органах соответствующих бюджетов бюджетной системы Российской Федерации, органах управления государственными внебюджетными фондами, органах управления территориальными государственными внебюджетными фондами, осуществляющих составление и исполнение бюджетов органами Федерального казначейства в части отражения на соответствующих счетах аналитического учета счета 050000000 "Санкционирование расходов" операций по кассовому исполнению федерального бюджета.</a:t>
            </a:r>
          </a:p>
          <a:p>
            <a:r>
              <a:rPr lang="ru-RU" sz="1700" dirty="0"/>
              <a:t> </a:t>
            </a:r>
            <a:r>
              <a:rPr lang="ru-RU" sz="1700" dirty="0" smtClean="0"/>
              <a:t>         </a:t>
            </a:r>
            <a:r>
              <a:rPr lang="ru-RU" sz="1700" dirty="0"/>
              <a:t>Учреждения, финансовые органы при ведении бюджетного учета руководствуются Единым планом счетов бухгалтерского учета для органов государственной власти, органов местного самоуправления, органов управления государственными внебюджетными фондами, государственных (муниципальных) учреждений и Инструкцией по его применению, утвержденных приказом Министерства финансов Российской Федерации от 01.12.2010 N 157н с учетом положений настоящей Инструкции.</a:t>
            </a:r>
          </a:p>
        </p:txBody>
      </p:sp>
    </p:spTree>
    <p:extLst>
      <p:ext uri="{BB962C8B-B14F-4D97-AF65-F5344CB8AC3E}">
        <p14:creationId xmlns:p14="http://schemas.microsoft.com/office/powerpoint/2010/main" val="31764126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sz="quarter" idx="13"/>
            <p:extLst>
              <p:ext uri="{D42A27DB-BD31-4B8C-83A1-F6EECF244321}">
                <p14:modId xmlns:p14="http://schemas.microsoft.com/office/powerpoint/2010/main" val="1472448939"/>
              </p:ext>
            </p:extLst>
          </p:nvPr>
        </p:nvGraphicFramePr>
        <p:xfrm>
          <a:off x="323528" y="2132856"/>
          <a:ext cx="8598567" cy="2271491"/>
        </p:xfrm>
        <a:graphic>
          <a:graphicData uri="http://schemas.openxmlformats.org/drawingml/2006/table">
            <a:tbl>
              <a:tblPr>
                <a:tableStyleId>{D7AC3CCA-C797-4891-BE02-D94E43425B78}</a:tableStyleId>
              </a:tblPr>
              <a:tblGrid>
                <a:gridCol w="1512168">
                  <a:extLst>
                    <a:ext uri="{9D8B030D-6E8A-4147-A177-3AD203B41FA5}">
                      <a16:colId xmlns="" xmlns:a16="http://schemas.microsoft.com/office/drawing/2014/main" val="20000"/>
                    </a:ext>
                  </a:extLst>
                </a:gridCol>
                <a:gridCol w="1440160">
                  <a:extLst>
                    <a:ext uri="{9D8B030D-6E8A-4147-A177-3AD203B41FA5}">
                      <a16:colId xmlns="" xmlns:a16="http://schemas.microsoft.com/office/drawing/2014/main" val="20001"/>
                    </a:ext>
                  </a:extLst>
                </a:gridCol>
                <a:gridCol w="576064">
                  <a:extLst>
                    <a:ext uri="{9D8B030D-6E8A-4147-A177-3AD203B41FA5}">
                      <a16:colId xmlns="" xmlns:a16="http://schemas.microsoft.com/office/drawing/2014/main" val="20002"/>
                    </a:ext>
                  </a:extLst>
                </a:gridCol>
                <a:gridCol w="648072">
                  <a:extLst>
                    <a:ext uri="{9D8B030D-6E8A-4147-A177-3AD203B41FA5}">
                      <a16:colId xmlns="" xmlns:a16="http://schemas.microsoft.com/office/drawing/2014/main" val="20003"/>
                    </a:ext>
                  </a:extLst>
                </a:gridCol>
                <a:gridCol w="648072">
                  <a:extLst>
                    <a:ext uri="{9D8B030D-6E8A-4147-A177-3AD203B41FA5}">
                      <a16:colId xmlns="" xmlns:a16="http://schemas.microsoft.com/office/drawing/2014/main" val="20004"/>
                    </a:ext>
                  </a:extLst>
                </a:gridCol>
                <a:gridCol w="936104">
                  <a:extLst>
                    <a:ext uri="{9D8B030D-6E8A-4147-A177-3AD203B41FA5}">
                      <a16:colId xmlns="" xmlns:a16="http://schemas.microsoft.com/office/drawing/2014/main" val="20005"/>
                    </a:ext>
                  </a:extLst>
                </a:gridCol>
                <a:gridCol w="864096">
                  <a:extLst>
                    <a:ext uri="{9D8B030D-6E8A-4147-A177-3AD203B41FA5}">
                      <a16:colId xmlns="" xmlns:a16="http://schemas.microsoft.com/office/drawing/2014/main" val="20006"/>
                    </a:ext>
                  </a:extLst>
                </a:gridCol>
                <a:gridCol w="648072">
                  <a:extLst>
                    <a:ext uri="{9D8B030D-6E8A-4147-A177-3AD203B41FA5}">
                      <a16:colId xmlns="" xmlns:a16="http://schemas.microsoft.com/office/drawing/2014/main" val="20007"/>
                    </a:ext>
                  </a:extLst>
                </a:gridCol>
                <a:gridCol w="720080">
                  <a:extLst>
                    <a:ext uri="{9D8B030D-6E8A-4147-A177-3AD203B41FA5}">
                      <a16:colId xmlns="" xmlns:a16="http://schemas.microsoft.com/office/drawing/2014/main" val="20008"/>
                    </a:ext>
                  </a:extLst>
                </a:gridCol>
                <a:gridCol w="605679">
                  <a:extLst>
                    <a:ext uri="{9D8B030D-6E8A-4147-A177-3AD203B41FA5}">
                      <a16:colId xmlns="" xmlns:a16="http://schemas.microsoft.com/office/drawing/2014/main" val="20009"/>
                    </a:ext>
                  </a:extLst>
                </a:gridCol>
              </a:tblGrid>
              <a:tr h="260802">
                <a:tc gridSpan="10">
                  <a:txBody>
                    <a:bodyPr/>
                    <a:lstStyle/>
                    <a:p>
                      <a:pPr algn="ctr">
                        <a:lnSpc>
                          <a:spcPct val="107000"/>
                        </a:lnSpc>
                        <a:spcAft>
                          <a:spcPts val="0"/>
                        </a:spcAft>
                      </a:pPr>
                      <a:r>
                        <a:rPr lang="ru-RU" sz="1600" dirty="0">
                          <a:effectLst/>
                        </a:rPr>
                        <a:t>Номер счета</a:t>
                      </a:r>
                      <a:endParaRPr lang="ru-RU" sz="12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9370" marR="39370" marT="64770" marB="64770">
                    <a:solidFill>
                      <a:schemeClr val="accent1">
                        <a:lumMod val="20000"/>
                        <a:lumOff val="80000"/>
                      </a:schemeClr>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 xmlns:a16="http://schemas.microsoft.com/office/drawing/2014/main" val="10000"/>
                  </a:ext>
                </a:extLst>
              </a:tr>
              <a:tr h="327107">
                <a:tc rowSpan="2">
                  <a:txBody>
                    <a:bodyPr/>
                    <a:lstStyle/>
                    <a:p>
                      <a:pPr algn="ctr">
                        <a:lnSpc>
                          <a:spcPct val="107000"/>
                        </a:lnSpc>
                        <a:spcAft>
                          <a:spcPts val="0"/>
                        </a:spcAft>
                      </a:pPr>
                      <a:r>
                        <a:rPr lang="ru-RU" sz="1600" dirty="0">
                          <a:effectLst/>
                        </a:rPr>
                        <a:t>аналитический </a:t>
                      </a:r>
                      <a:r>
                        <a:rPr lang="ru-RU" sz="1600" dirty="0" smtClean="0">
                          <a:effectLst/>
                        </a:rPr>
                        <a:t>классификаци-онный код </a:t>
                      </a:r>
                      <a:endParaRPr lang="ru-RU" sz="12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9370" marR="39370" marT="64770" marB="64770">
                    <a:solidFill>
                      <a:schemeClr val="accent1">
                        <a:lumMod val="20000"/>
                        <a:lumOff val="80000"/>
                      </a:schemeClr>
                    </a:solidFill>
                  </a:tcPr>
                </a:tc>
                <a:tc rowSpan="2">
                  <a:txBody>
                    <a:bodyPr/>
                    <a:lstStyle/>
                    <a:p>
                      <a:pPr algn="ctr">
                        <a:lnSpc>
                          <a:spcPct val="107000"/>
                        </a:lnSpc>
                        <a:spcAft>
                          <a:spcPts val="0"/>
                        </a:spcAft>
                      </a:pPr>
                      <a:r>
                        <a:rPr lang="ru-RU" sz="1600" dirty="0">
                          <a:effectLst/>
                        </a:rPr>
                        <a:t>код вида </a:t>
                      </a:r>
                      <a:r>
                        <a:rPr lang="ru-RU" sz="1600" dirty="0" smtClean="0">
                          <a:effectLst/>
                        </a:rPr>
                        <a:t>финансового обеспечения</a:t>
                      </a:r>
                      <a:endParaRPr lang="ru-RU" sz="12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9370" marR="39370" marT="64770" marB="64770">
                    <a:solidFill>
                      <a:schemeClr val="accent1">
                        <a:lumMod val="20000"/>
                        <a:lumOff val="80000"/>
                      </a:schemeClr>
                    </a:solidFill>
                  </a:tcPr>
                </a:tc>
                <a:tc gridSpan="5">
                  <a:txBody>
                    <a:bodyPr/>
                    <a:lstStyle/>
                    <a:p>
                      <a:pPr algn="ctr">
                        <a:lnSpc>
                          <a:spcPct val="107000"/>
                        </a:lnSpc>
                        <a:spcAft>
                          <a:spcPts val="0"/>
                        </a:spcAft>
                      </a:pPr>
                      <a:r>
                        <a:rPr lang="ru-RU" sz="1600" dirty="0">
                          <a:effectLst/>
                        </a:rPr>
                        <a:t>код синтетического счета</a:t>
                      </a:r>
                      <a:endParaRPr lang="ru-RU" sz="12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9370" marR="39370" marT="64770" marB="64770">
                    <a:solidFill>
                      <a:schemeClr val="accent1">
                        <a:lumMod val="20000"/>
                        <a:lumOff val="80000"/>
                      </a:schemeClr>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rowSpan="2" gridSpan="3">
                  <a:txBody>
                    <a:bodyPr/>
                    <a:lstStyle/>
                    <a:p>
                      <a:pPr algn="ctr">
                        <a:lnSpc>
                          <a:spcPct val="107000"/>
                        </a:lnSpc>
                        <a:spcAft>
                          <a:spcPts val="0"/>
                        </a:spcAft>
                      </a:pPr>
                      <a:r>
                        <a:rPr lang="ru-RU" sz="1600" dirty="0">
                          <a:effectLst/>
                        </a:rPr>
                        <a:t>аналитический код КОСГУ</a:t>
                      </a:r>
                      <a:endParaRPr lang="ru-RU" sz="12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9370" marR="39370" marT="64770" marB="64770">
                    <a:solidFill>
                      <a:schemeClr val="accent1">
                        <a:lumMod val="20000"/>
                        <a:lumOff val="80000"/>
                      </a:schemeClr>
                    </a:solidFill>
                  </a:tcPr>
                </a:tc>
                <a:tc rowSpan="2" hMerge="1">
                  <a:txBody>
                    <a:bodyPr/>
                    <a:lstStyle/>
                    <a:p>
                      <a:endParaRPr lang="ru-RU"/>
                    </a:p>
                  </a:txBody>
                  <a:tcPr/>
                </a:tc>
                <a:tc rowSpan="2" hMerge="1">
                  <a:txBody>
                    <a:bodyPr/>
                    <a:lstStyle/>
                    <a:p>
                      <a:endParaRPr lang="ru-RU"/>
                    </a:p>
                  </a:txBody>
                  <a:tcPr/>
                </a:tc>
                <a:extLst>
                  <a:ext uri="{0D108BD9-81ED-4DB2-BD59-A6C34878D82A}">
                    <a16:rowId xmlns="" xmlns:a16="http://schemas.microsoft.com/office/drawing/2014/main" val="10001"/>
                  </a:ext>
                </a:extLst>
              </a:tr>
              <a:tr h="541854">
                <a:tc vMerge="1">
                  <a:txBody>
                    <a:bodyPr/>
                    <a:lstStyle/>
                    <a:p>
                      <a:endParaRPr lang="ru-RU"/>
                    </a:p>
                  </a:txBody>
                  <a:tcPr/>
                </a:tc>
                <a:tc vMerge="1">
                  <a:txBody>
                    <a:bodyPr/>
                    <a:lstStyle/>
                    <a:p>
                      <a:endParaRPr lang="ru-RU"/>
                    </a:p>
                  </a:txBody>
                  <a:tcPr/>
                </a:tc>
                <a:tc gridSpan="3">
                  <a:txBody>
                    <a:bodyPr/>
                    <a:lstStyle/>
                    <a:p>
                      <a:pPr algn="ctr">
                        <a:lnSpc>
                          <a:spcPct val="107000"/>
                        </a:lnSpc>
                        <a:spcAft>
                          <a:spcPts val="0"/>
                        </a:spcAft>
                      </a:pPr>
                      <a:r>
                        <a:rPr lang="ru-RU" sz="1600" dirty="0">
                          <a:effectLst/>
                        </a:rPr>
                        <a:t>объекта учета</a:t>
                      </a:r>
                      <a:endParaRPr lang="ru-RU" sz="12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9370" marR="39370" marT="64770" marB="64770">
                    <a:solidFill>
                      <a:schemeClr val="accent1">
                        <a:lumMod val="20000"/>
                        <a:lumOff val="80000"/>
                      </a:schemeClr>
                    </a:solidFill>
                  </a:tcPr>
                </a:tc>
                <a:tc hMerge="1">
                  <a:txBody>
                    <a:bodyPr/>
                    <a:lstStyle/>
                    <a:p>
                      <a:endParaRPr lang="ru-RU"/>
                    </a:p>
                  </a:txBody>
                  <a:tcPr/>
                </a:tc>
                <a:tc hMerge="1">
                  <a:txBody>
                    <a:bodyPr/>
                    <a:lstStyle/>
                    <a:p>
                      <a:endParaRPr lang="ru-RU"/>
                    </a:p>
                  </a:txBody>
                  <a:tcPr/>
                </a:tc>
                <a:tc>
                  <a:txBody>
                    <a:bodyPr/>
                    <a:lstStyle/>
                    <a:p>
                      <a:pPr algn="ctr">
                        <a:lnSpc>
                          <a:spcPct val="107000"/>
                        </a:lnSpc>
                        <a:spcAft>
                          <a:spcPts val="0"/>
                        </a:spcAft>
                      </a:pPr>
                      <a:r>
                        <a:rPr lang="ru-RU" sz="1600" dirty="0">
                          <a:effectLst/>
                        </a:rPr>
                        <a:t>группы</a:t>
                      </a:r>
                      <a:endParaRPr lang="ru-RU" sz="12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9370" marR="39370" marT="64770" marB="64770">
                    <a:solidFill>
                      <a:schemeClr val="accent1">
                        <a:lumMod val="20000"/>
                        <a:lumOff val="80000"/>
                      </a:schemeClr>
                    </a:solidFill>
                  </a:tcPr>
                </a:tc>
                <a:tc>
                  <a:txBody>
                    <a:bodyPr/>
                    <a:lstStyle/>
                    <a:p>
                      <a:pPr algn="ctr">
                        <a:lnSpc>
                          <a:spcPct val="107000"/>
                        </a:lnSpc>
                        <a:spcAft>
                          <a:spcPts val="0"/>
                        </a:spcAft>
                      </a:pPr>
                      <a:r>
                        <a:rPr lang="ru-RU" sz="1600" dirty="0">
                          <a:effectLst/>
                        </a:rPr>
                        <a:t>вида</a:t>
                      </a:r>
                      <a:endParaRPr lang="ru-RU" sz="12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9370" marR="39370" marT="64770" marB="64770">
                    <a:solidFill>
                      <a:schemeClr val="accent1">
                        <a:lumMod val="20000"/>
                        <a:lumOff val="80000"/>
                      </a:schemeClr>
                    </a:solidFill>
                  </a:tcPr>
                </a:tc>
                <a:tc gridSpan="3" vMerge="1">
                  <a:txBody>
                    <a:bodyPr/>
                    <a:lstStyle/>
                    <a:p>
                      <a:endParaRPr lang="ru-RU"/>
                    </a:p>
                  </a:txBody>
                  <a:tcPr/>
                </a:tc>
                <a:tc hMerge="1" vMerge="1">
                  <a:txBody>
                    <a:bodyPr/>
                    <a:lstStyle/>
                    <a:p>
                      <a:endParaRPr lang="ru-RU"/>
                    </a:p>
                  </a:txBody>
                  <a:tcPr/>
                </a:tc>
                <a:tc hMerge="1" vMerge="1">
                  <a:txBody>
                    <a:bodyPr/>
                    <a:lstStyle/>
                    <a:p>
                      <a:endParaRPr lang="ru-RU"/>
                    </a:p>
                  </a:txBody>
                  <a:tcPr/>
                </a:tc>
                <a:extLst>
                  <a:ext uri="{0D108BD9-81ED-4DB2-BD59-A6C34878D82A}">
                    <a16:rowId xmlns="" xmlns:a16="http://schemas.microsoft.com/office/drawing/2014/main" val="10002"/>
                  </a:ext>
                </a:extLst>
              </a:tr>
              <a:tr h="327107">
                <a:tc gridSpan="10">
                  <a:txBody>
                    <a:bodyPr/>
                    <a:lstStyle/>
                    <a:p>
                      <a:pPr algn="ctr">
                        <a:lnSpc>
                          <a:spcPct val="107000"/>
                        </a:lnSpc>
                        <a:spcAft>
                          <a:spcPts val="0"/>
                        </a:spcAft>
                      </a:pPr>
                      <a:r>
                        <a:rPr lang="ru-RU" sz="1600" dirty="0">
                          <a:effectLst/>
                        </a:rPr>
                        <a:t>номер разряда счета</a:t>
                      </a:r>
                      <a:endParaRPr lang="ru-RU" sz="12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9370" marR="39370" marT="64770" marB="64770">
                    <a:solidFill>
                      <a:schemeClr val="accent1">
                        <a:lumMod val="20000"/>
                        <a:lumOff val="80000"/>
                      </a:schemeClr>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 xmlns:a16="http://schemas.microsoft.com/office/drawing/2014/main" val="10003"/>
                  </a:ext>
                </a:extLst>
              </a:tr>
              <a:tr h="558251">
                <a:tc>
                  <a:txBody>
                    <a:bodyPr/>
                    <a:lstStyle/>
                    <a:p>
                      <a:pPr algn="ctr">
                        <a:lnSpc>
                          <a:spcPct val="107000"/>
                        </a:lnSpc>
                        <a:spcAft>
                          <a:spcPts val="0"/>
                        </a:spcAft>
                      </a:pPr>
                      <a:r>
                        <a:rPr lang="ru-RU" sz="1600" dirty="0">
                          <a:effectLst/>
                        </a:rPr>
                        <a:t>1 - 17</a:t>
                      </a:r>
                      <a:endParaRPr lang="ru-RU" sz="12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9370" marR="39370" marT="64770" marB="64770">
                    <a:solidFill>
                      <a:schemeClr val="accent1">
                        <a:lumMod val="20000"/>
                        <a:lumOff val="80000"/>
                      </a:schemeClr>
                    </a:solidFill>
                  </a:tcPr>
                </a:tc>
                <a:tc>
                  <a:txBody>
                    <a:bodyPr/>
                    <a:lstStyle/>
                    <a:p>
                      <a:pPr algn="ctr">
                        <a:lnSpc>
                          <a:spcPct val="107000"/>
                        </a:lnSpc>
                        <a:spcAft>
                          <a:spcPts val="0"/>
                        </a:spcAft>
                      </a:pPr>
                      <a:r>
                        <a:rPr lang="ru-RU" sz="1600" dirty="0">
                          <a:effectLst/>
                        </a:rPr>
                        <a:t>18</a:t>
                      </a:r>
                      <a:endParaRPr lang="ru-RU" sz="12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9370" marR="39370" marT="64770" marB="64770">
                    <a:solidFill>
                      <a:schemeClr val="accent1">
                        <a:lumMod val="20000"/>
                        <a:lumOff val="80000"/>
                      </a:schemeClr>
                    </a:solidFill>
                  </a:tcPr>
                </a:tc>
                <a:tc>
                  <a:txBody>
                    <a:bodyPr/>
                    <a:lstStyle/>
                    <a:p>
                      <a:pPr algn="ctr">
                        <a:lnSpc>
                          <a:spcPct val="107000"/>
                        </a:lnSpc>
                        <a:spcAft>
                          <a:spcPts val="0"/>
                        </a:spcAft>
                      </a:pPr>
                      <a:r>
                        <a:rPr lang="ru-RU" sz="1600" dirty="0">
                          <a:effectLst/>
                        </a:rPr>
                        <a:t>19</a:t>
                      </a:r>
                      <a:endParaRPr lang="ru-RU" sz="12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9370" marR="39370" marT="64770" marB="64770">
                    <a:solidFill>
                      <a:schemeClr val="accent1">
                        <a:lumMod val="20000"/>
                        <a:lumOff val="80000"/>
                      </a:schemeClr>
                    </a:solidFill>
                  </a:tcPr>
                </a:tc>
                <a:tc>
                  <a:txBody>
                    <a:bodyPr/>
                    <a:lstStyle/>
                    <a:p>
                      <a:pPr algn="ctr">
                        <a:lnSpc>
                          <a:spcPct val="107000"/>
                        </a:lnSpc>
                        <a:spcAft>
                          <a:spcPts val="0"/>
                        </a:spcAft>
                      </a:pPr>
                      <a:r>
                        <a:rPr lang="ru-RU" sz="1600" dirty="0">
                          <a:effectLst/>
                        </a:rPr>
                        <a:t>20</a:t>
                      </a:r>
                      <a:endParaRPr lang="ru-RU" sz="12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9370" marR="39370" marT="64770" marB="64770">
                    <a:solidFill>
                      <a:schemeClr val="accent1">
                        <a:lumMod val="20000"/>
                        <a:lumOff val="80000"/>
                      </a:schemeClr>
                    </a:solidFill>
                  </a:tcPr>
                </a:tc>
                <a:tc>
                  <a:txBody>
                    <a:bodyPr/>
                    <a:lstStyle/>
                    <a:p>
                      <a:pPr algn="ctr">
                        <a:lnSpc>
                          <a:spcPct val="107000"/>
                        </a:lnSpc>
                        <a:spcAft>
                          <a:spcPts val="0"/>
                        </a:spcAft>
                      </a:pPr>
                      <a:r>
                        <a:rPr lang="ru-RU" sz="1600" dirty="0">
                          <a:effectLst/>
                        </a:rPr>
                        <a:t>21</a:t>
                      </a:r>
                      <a:endParaRPr lang="ru-RU" sz="12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9370" marR="39370" marT="64770" marB="64770">
                    <a:solidFill>
                      <a:schemeClr val="accent1">
                        <a:lumMod val="20000"/>
                        <a:lumOff val="80000"/>
                      </a:schemeClr>
                    </a:solidFill>
                  </a:tcPr>
                </a:tc>
                <a:tc>
                  <a:txBody>
                    <a:bodyPr/>
                    <a:lstStyle/>
                    <a:p>
                      <a:pPr algn="ctr">
                        <a:lnSpc>
                          <a:spcPct val="107000"/>
                        </a:lnSpc>
                        <a:spcAft>
                          <a:spcPts val="0"/>
                        </a:spcAft>
                      </a:pPr>
                      <a:r>
                        <a:rPr lang="ru-RU" sz="1600" dirty="0">
                          <a:effectLst/>
                        </a:rPr>
                        <a:t>22</a:t>
                      </a:r>
                      <a:endParaRPr lang="ru-RU" sz="12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9370" marR="39370" marT="64770" marB="64770">
                    <a:solidFill>
                      <a:schemeClr val="accent1">
                        <a:lumMod val="20000"/>
                        <a:lumOff val="80000"/>
                      </a:schemeClr>
                    </a:solidFill>
                  </a:tcPr>
                </a:tc>
                <a:tc>
                  <a:txBody>
                    <a:bodyPr/>
                    <a:lstStyle/>
                    <a:p>
                      <a:pPr algn="ctr">
                        <a:lnSpc>
                          <a:spcPct val="107000"/>
                        </a:lnSpc>
                        <a:spcAft>
                          <a:spcPts val="0"/>
                        </a:spcAft>
                      </a:pPr>
                      <a:r>
                        <a:rPr lang="ru-RU" sz="1600" dirty="0">
                          <a:effectLst/>
                        </a:rPr>
                        <a:t>23</a:t>
                      </a:r>
                      <a:endParaRPr lang="ru-RU" sz="12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9370" marR="39370" marT="64770" marB="64770">
                    <a:solidFill>
                      <a:schemeClr val="accent1">
                        <a:lumMod val="20000"/>
                        <a:lumOff val="80000"/>
                      </a:schemeClr>
                    </a:solidFill>
                  </a:tcPr>
                </a:tc>
                <a:tc>
                  <a:txBody>
                    <a:bodyPr/>
                    <a:lstStyle/>
                    <a:p>
                      <a:pPr algn="ctr">
                        <a:lnSpc>
                          <a:spcPct val="107000"/>
                        </a:lnSpc>
                        <a:spcAft>
                          <a:spcPts val="0"/>
                        </a:spcAft>
                      </a:pPr>
                      <a:r>
                        <a:rPr lang="ru-RU" sz="1600" dirty="0">
                          <a:effectLst/>
                        </a:rPr>
                        <a:t>24</a:t>
                      </a:r>
                      <a:endParaRPr lang="ru-RU" sz="12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9370" marR="39370" marT="64770" marB="64770">
                    <a:solidFill>
                      <a:schemeClr val="accent1">
                        <a:lumMod val="20000"/>
                        <a:lumOff val="80000"/>
                      </a:schemeClr>
                    </a:solidFill>
                  </a:tcPr>
                </a:tc>
                <a:tc>
                  <a:txBody>
                    <a:bodyPr/>
                    <a:lstStyle/>
                    <a:p>
                      <a:pPr algn="ctr">
                        <a:lnSpc>
                          <a:spcPct val="107000"/>
                        </a:lnSpc>
                        <a:spcAft>
                          <a:spcPts val="0"/>
                        </a:spcAft>
                      </a:pPr>
                      <a:r>
                        <a:rPr lang="ru-RU" sz="1600" dirty="0">
                          <a:effectLst/>
                        </a:rPr>
                        <a:t>25</a:t>
                      </a:r>
                      <a:endParaRPr lang="ru-RU" sz="12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9370" marR="39370" marT="64770" marB="64770">
                    <a:solidFill>
                      <a:schemeClr val="accent1">
                        <a:lumMod val="20000"/>
                        <a:lumOff val="80000"/>
                      </a:schemeClr>
                    </a:solidFill>
                  </a:tcPr>
                </a:tc>
                <a:tc>
                  <a:txBody>
                    <a:bodyPr/>
                    <a:lstStyle/>
                    <a:p>
                      <a:pPr algn="ctr">
                        <a:lnSpc>
                          <a:spcPct val="107000"/>
                        </a:lnSpc>
                        <a:spcAft>
                          <a:spcPts val="0"/>
                        </a:spcAft>
                      </a:pPr>
                      <a:r>
                        <a:rPr lang="ru-RU" sz="1600" dirty="0">
                          <a:effectLst/>
                        </a:rPr>
                        <a:t>26</a:t>
                      </a:r>
                      <a:endParaRPr lang="ru-RU" sz="12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9370" marR="39370" marT="64770" marB="64770">
                    <a:solidFill>
                      <a:schemeClr val="accent1">
                        <a:lumMod val="20000"/>
                        <a:lumOff val="80000"/>
                      </a:schemeClr>
                    </a:solidFill>
                  </a:tcPr>
                </a:tc>
                <a:extLst>
                  <a:ext uri="{0D108BD9-81ED-4DB2-BD59-A6C34878D82A}">
                    <a16:rowId xmlns="" xmlns:a16="http://schemas.microsoft.com/office/drawing/2014/main" val="10004"/>
                  </a:ext>
                </a:extLst>
              </a:tr>
            </a:tbl>
          </a:graphicData>
        </a:graphic>
      </p:graphicFrame>
      <p:sp>
        <p:nvSpPr>
          <p:cNvPr id="7" name="Блок-схема: ссылка на другую страницу 6"/>
          <p:cNvSpPr/>
          <p:nvPr/>
        </p:nvSpPr>
        <p:spPr>
          <a:xfrm>
            <a:off x="2339752" y="496132"/>
            <a:ext cx="4680520" cy="1420700"/>
          </a:xfrm>
          <a:prstGeom prst="flowChartOffpageConnector">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t>Структура счета бюджетного учета</a:t>
            </a:r>
            <a:endParaRPr lang="ru-RU" sz="2400" b="1" dirty="0"/>
          </a:p>
        </p:txBody>
      </p:sp>
      <p:graphicFrame>
        <p:nvGraphicFramePr>
          <p:cNvPr id="9" name="Схема 8"/>
          <p:cNvGraphicFramePr/>
          <p:nvPr>
            <p:extLst>
              <p:ext uri="{D42A27DB-BD31-4B8C-83A1-F6EECF244321}">
                <p14:modId xmlns:p14="http://schemas.microsoft.com/office/powerpoint/2010/main" val="4044848436"/>
              </p:ext>
            </p:extLst>
          </p:nvPr>
        </p:nvGraphicFramePr>
        <p:xfrm>
          <a:off x="899592" y="4725144"/>
          <a:ext cx="7632848" cy="16561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304080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Блок-схема: перфолента 3"/>
          <p:cNvSpPr/>
          <p:nvPr/>
        </p:nvSpPr>
        <p:spPr>
          <a:xfrm>
            <a:off x="107504" y="188640"/>
            <a:ext cx="4176464" cy="2952328"/>
          </a:xfrm>
          <a:prstGeom prst="flowChartPunchedTape">
            <a:avLst/>
          </a:prstGeom>
          <a:ln>
            <a:solidFill>
              <a:schemeClr val="accent4">
                <a:lumMod val="75000"/>
              </a:schemeClr>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ru-RU" sz="1600" dirty="0"/>
              <a:t>Финансовым органам, учреждениям разрешается введение дополнительных аналитических кодов в счета Плана счетов бюджетного учета для получения дополнительной информации, необходимой внутренним, внешним пользователям бюджетной отчетности</a:t>
            </a:r>
          </a:p>
        </p:txBody>
      </p:sp>
      <p:sp>
        <p:nvSpPr>
          <p:cNvPr id="5" name="Блок-схема: перфолента 4"/>
          <p:cNvSpPr/>
          <p:nvPr/>
        </p:nvSpPr>
        <p:spPr>
          <a:xfrm>
            <a:off x="4434895" y="188640"/>
            <a:ext cx="4647312" cy="2952328"/>
          </a:xfrm>
          <a:prstGeom prst="flowChartPunchedTape">
            <a:avLst/>
          </a:prstGeom>
          <a:ln>
            <a:solidFill>
              <a:schemeClr val="accent4">
                <a:lumMod val="75000"/>
              </a:schemeClr>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ru-RU" sz="1600" dirty="0"/>
              <a:t>При завершении текущего финансового года обороты по счетам, отражающим увеличение и уменьшение активов и обязательств, в регистры бухгалтерского учета очередного финансового года не переходят, если иное не предусмотрено целевым назначением выделенных средств</a:t>
            </a:r>
          </a:p>
        </p:txBody>
      </p:sp>
      <p:sp>
        <p:nvSpPr>
          <p:cNvPr id="6" name="Блок-схема: перфолента 5"/>
          <p:cNvSpPr/>
          <p:nvPr/>
        </p:nvSpPr>
        <p:spPr>
          <a:xfrm>
            <a:off x="1187624" y="3284984"/>
            <a:ext cx="6840760" cy="3384376"/>
          </a:xfrm>
          <a:prstGeom prst="flowChartPunchedTape">
            <a:avLst/>
          </a:prstGeom>
          <a:ln>
            <a:solidFill>
              <a:srgbClr val="00B050"/>
            </a:solidFill>
          </a:ln>
        </p:spPr>
        <p:style>
          <a:lnRef idx="2">
            <a:schemeClr val="accent2"/>
          </a:lnRef>
          <a:fillRef idx="1">
            <a:schemeClr val="lt1"/>
          </a:fillRef>
          <a:effectRef idx="0">
            <a:schemeClr val="accent2"/>
          </a:effectRef>
          <a:fontRef idx="minor">
            <a:schemeClr val="dk1"/>
          </a:fontRef>
        </p:style>
        <p:txBody>
          <a:bodyPr rtlCol="0" anchor="ctr"/>
          <a:lstStyle/>
          <a:p>
            <a:r>
              <a:rPr lang="ru-RU" sz="1500" dirty="0" smtClean="0"/>
              <a:t>           </a:t>
            </a:r>
            <a:r>
              <a:rPr lang="ru-RU" sz="1600" dirty="0" smtClean="0"/>
              <a:t>В </a:t>
            </a:r>
            <a:r>
              <a:rPr lang="ru-RU" sz="1600" dirty="0"/>
              <a:t>целях получения дополнительной информации, необходимой внутренним, внешним пользователям бюджетной отчетности, а также в соответствии с требованиями главного администратора бюджетных средств, финансового органа, в целях управленческого учета учреждения, финансовые органы в 1 - 17 разрядах номера счета, в которых Инструкцией предусмотрены нули, отражают соответствующие коды </a:t>
            </a:r>
            <a:r>
              <a:rPr lang="ru-RU" sz="1600" dirty="0" smtClean="0"/>
              <a:t>бюджетной классификации в </a:t>
            </a:r>
            <a:r>
              <a:rPr lang="ru-RU" sz="1600" dirty="0"/>
              <a:t>порядке, предусмотренном их учетной политикой.</a:t>
            </a:r>
          </a:p>
        </p:txBody>
      </p:sp>
    </p:spTree>
    <p:extLst>
      <p:ext uri="{BB962C8B-B14F-4D97-AF65-F5344CB8AC3E}">
        <p14:creationId xmlns:p14="http://schemas.microsoft.com/office/powerpoint/2010/main" val="11689603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2488699" y="104056"/>
            <a:ext cx="3960440" cy="457200"/>
          </a:xfrm>
          <a:prstGeom prst="roundRect">
            <a:avLst/>
          </a:prstGeom>
          <a:solidFill>
            <a:schemeClr val="bg2">
              <a:lumMod val="5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План счетов бюджетного учета</a:t>
            </a:r>
            <a:endParaRPr lang="ru-RU" dirty="0"/>
          </a:p>
        </p:txBody>
      </p:sp>
      <p:graphicFrame>
        <p:nvGraphicFramePr>
          <p:cNvPr id="11" name="Схема 10"/>
          <p:cNvGraphicFramePr/>
          <p:nvPr>
            <p:extLst>
              <p:ext uri="{D42A27DB-BD31-4B8C-83A1-F6EECF244321}">
                <p14:modId xmlns:p14="http://schemas.microsoft.com/office/powerpoint/2010/main" val="3663255687"/>
              </p:ext>
            </p:extLst>
          </p:nvPr>
        </p:nvGraphicFramePr>
        <p:xfrm>
          <a:off x="35496" y="620688"/>
          <a:ext cx="9000972" cy="60644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762958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с двумя скругленными соседними углами 8"/>
          <p:cNvSpPr/>
          <p:nvPr/>
        </p:nvSpPr>
        <p:spPr>
          <a:xfrm>
            <a:off x="1547664" y="116631"/>
            <a:ext cx="6192688" cy="450717"/>
          </a:xfrm>
          <a:prstGeom prst="round2SameRect">
            <a:avLst/>
          </a:prstGeom>
          <a:solidFill>
            <a:schemeClr val="bg2">
              <a:lumMod val="50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t>Раздел 1. Нефинансовые активы</a:t>
            </a:r>
            <a:endParaRPr lang="ru-RU" sz="2000" dirty="0"/>
          </a:p>
        </p:txBody>
      </p:sp>
      <p:sp>
        <p:nvSpPr>
          <p:cNvPr id="2" name="Скругленный прямоугольник 1"/>
          <p:cNvSpPr/>
          <p:nvPr/>
        </p:nvSpPr>
        <p:spPr>
          <a:xfrm>
            <a:off x="395536" y="1052736"/>
            <a:ext cx="3144666" cy="1944216"/>
          </a:xfrm>
          <a:prstGeom prst="roundRect">
            <a:avLst/>
          </a:prstGeom>
          <a:solidFill>
            <a:schemeClr val="bg2">
              <a:lumMod val="7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400" dirty="0">
                <a:solidFill>
                  <a:schemeClr val="tx1"/>
                </a:solidFill>
              </a:rPr>
              <a:t>П</a:t>
            </a:r>
            <a:r>
              <a:rPr lang="ru-RU" sz="1400" dirty="0" smtClean="0">
                <a:solidFill>
                  <a:schemeClr val="tx1"/>
                </a:solidFill>
              </a:rPr>
              <a:t>ринятие </a:t>
            </a:r>
            <a:r>
              <a:rPr lang="ru-RU" sz="1400" dirty="0">
                <a:solidFill>
                  <a:schemeClr val="tx1"/>
                </a:solidFill>
              </a:rPr>
              <a:t>к бюджетному учету вновь выстроенных зданий, сооружений, а также увеличение стоимости основных средств в результате работ по их достройке, </a:t>
            </a:r>
            <a:r>
              <a:rPr lang="ru-RU" sz="1400" dirty="0" smtClean="0">
                <a:solidFill>
                  <a:schemeClr val="tx1"/>
                </a:solidFill>
              </a:rPr>
              <a:t>реконструкции:</a:t>
            </a:r>
          </a:p>
          <a:p>
            <a:r>
              <a:rPr lang="ru-RU" sz="1400" dirty="0" err="1" smtClean="0">
                <a:solidFill>
                  <a:schemeClr val="tx1"/>
                </a:solidFill>
              </a:rPr>
              <a:t>Дт</a:t>
            </a:r>
            <a:r>
              <a:rPr lang="ru-RU" sz="1400" dirty="0" smtClean="0">
                <a:solidFill>
                  <a:schemeClr val="tx1"/>
                </a:solidFill>
              </a:rPr>
              <a:t> 10100 </a:t>
            </a:r>
            <a:r>
              <a:rPr lang="ru-RU" sz="1400" dirty="0">
                <a:solidFill>
                  <a:schemeClr val="tx1"/>
                </a:solidFill>
              </a:rPr>
              <a:t>"Основные средства" </a:t>
            </a:r>
            <a:r>
              <a:rPr lang="ru-RU" sz="1400" dirty="0" smtClean="0">
                <a:solidFill>
                  <a:schemeClr val="tx1"/>
                </a:solidFill>
              </a:rPr>
              <a:t>- </a:t>
            </a:r>
            <a:r>
              <a:rPr lang="ru-RU" sz="1400" dirty="0" err="1" smtClean="0">
                <a:solidFill>
                  <a:schemeClr val="tx1"/>
                </a:solidFill>
              </a:rPr>
              <a:t>Кт</a:t>
            </a:r>
            <a:r>
              <a:rPr lang="ru-RU" sz="1400" dirty="0" smtClean="0">
                <a:solidFill>
                  <a:schemeClr val="tx1"/>
                </a:solidFill>
              </a:rPr>
              <a:t> 10611 «Вложения </a:t>
            </a:r>
            <a:r>
              <a:rPr lang="ru-RU" sz="1400" dirty="0">
                <a:solidFill>
                  <a:schemeClr val="tx1"/>
                </a:solidFill>
              </a:rPr>
              <a:t>в основные средства </a:t>
            </a:r>
            <a:r>
              <a:rPr lang="ru-RU" sz="1400" dirty="0" smtClean="0">
                <a:solidFill>
                  <a:schemeClr val="tx1"/>
                </a:solidFill>
              </a:rPr>
              <a:t>"</a:t>
            </a:r>
            <a:endParaRPr lang="ru-RU" sz="1400" dirty="0">
              <a:solidFill>
                <a:schemeClr val="tx1"/>
              </a:solidFill>
            </a:endParaRPr>
          </a:p>
        </p:txBody>
      </p:sp>
      <p:sp>
        <p:nvSpPr>
          <p:cNvPr id="11" name="Скругленный прямоугольник 10"/>
          <p:cNvSpPr/>
          <p:nvPr/>
        </p:nvSpPr>
        <p:spPr>
          <a:xfrm>
            <a:off x="395536" y="3291150"/>
            <a:ext cx="3144666" cy="1224136"/>
          </a:xfrm>
          <a:prstGeom prst="roundRect">
            <a:avLst/>
          </a:prstGeom>
          <a:solidFill>
            <a:schemeClr val="bg2">
              <a:lumMod val="7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400" dirty="0">
                <a:solidFill>
                  <a:schemeClr val="tx1"/>
                </a:solidFill>
              </a:rPr>
              <a:t>О</a:t>
            </a:r>
            <a:r>
              <a:rPr lang="ru-RU" sz="1400" dirty="0" smtClean="0">
                <a:solidFill>
                  <a:schemeClr val="tx1"/>
                </a:solidFill>
              </a:rPr>
              <a:t>приходование </a:t>
            </a:r>
            <a:r>
              <a:rPr lang="ru-RU" sz="1400" dirty="0">
                <a:solidFill>
                  <a:schemeClr val="tx1"/>
                </a:solidFill>
              </a:rPr>
              <a:t>неучтенных объектов, выявленных при </a:t>
            </a:r>
            <a:r>
              <a:rPr lang="ru-RU" sz="1400" dirty="0" smtClean="0">
                <a:solidFill>
                  <a:schemeClr val="tx1"/>
                </a:solidFill>
              </a:rPr>
              <a:t>инвентаризации:</a:t>
            </a:r>
          </a:p>
          <a:p>
            <a:r>
              <a:rPr lang="ru-RU" sz="1400" dirty="0" err="1" smtClean="0">
                <a:solidFill>
                  <a:schemeClr val="tx1"/>
                </a:solidFill>
              </a:rPr>
              <a:t>Дт</a:t>
            </a:r>
            <a:r>
              <a:rPr lang="ru-RU" sz="1400" dirty="0" smtClean="0">
                <a:solidFill>
                  <a:schemeClr val="tx1"/>
                </a:solidFill>
              </a:rPr>
              <a:t> </a:t>
            </a:r>
            <a:r>
              <a:rPr lang="ru-RU" sz="1400" dirty="0">
                <a:solidFill>
                  <a:schemeClr val="tx1"/>
                </a:solidFill>
              </a:rPr>
              <a:t>10100 "Основные средства" </a:t>
            </a:r>
            <a:r>
              <a:rPr lang="ru-RU" sz="1400" dirty="0" smtClean="0">
                <a:solidFill>
                  <a:schemeClr val="tx1"/>
                </a:solidFill>
              </a:rPr>
              <a:t>– </a:t>
            </a:r>
          </a:p>
          <a:p>
            <a:r>
              <a:rPr lang="ru-RU" sz="1400" dirty="0" err="1" smtClean="0">
                <a:solidFill>
                  <a:schemeClr val="tx1"/>
                </a:solidFill>
              </a:rPr>
              <a:t>Кт</a:t>
            </a:r>
            <a:r>
              <a:rPr lang="ru-RU" sz="1400" dirty="0" smtClean="0">
                <a:solidFill>
                  <a:schemeClr val="tx1"/>
                </a:solidFill>
              </a:rPr>
              <a:t> 40110 </a:t>
            </a:r>
            <a:r>
              <a:rPr lang="ru-RU" sz="1400" dirty="0">
                <a:solidFill>
                  <a:schemeClr val="tx1"/>
                </a:solidFill>
              </a:rPr>
              <a:t>"Прочие доходы"</a:t>
            </a:r>
          </a:p>
        </p:txBody>
      </p:sp>
      <p:sp>
        <p:nvSpPr>
          <p:cNvPr id="12" name="Скругленный прямоугольник 11"/>
          <p:cNvSpPr/>
          <p:nvPr/>
        </p:nvSpPr>
        <p:spPr>
          <a:xfrm>
            <a:off x="4115791" y="692696"/>
            <a:ext cx="4008762" cy="1080120"/>
          </a:xfrm>
          <a:prstGeom prst="roundRect">
            <a:avLst/>
          </a:prstGeom>
          <a:solidFill>
            <a:schemeClr val="bg2">
              <a:lumMod val="7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400" dirty="0">
                <a:solidFill>
                  <a:schemeClr val="tx1"/>
                </a:solidFill>
              </a:rPr>
              <a:t>Б</a:t>
            </a:r>
            <a:r>
              <a:rPr lang="ru-RU" sz="1400" dirty="0" smtClean="0">
                <a:solidFill>
                  <a:schemeClr val="tx1"/>
                </a:solidFill>
              </a:rPr>
              <a:t>езвозмездная </a:t>
            </a:r>
            <a:r>
              <a:rPr lang="ru-RU" sz="1400" dirty="0">
                <a:solidFill>
                  <a:schemeClr val="tx1"/>
                </a:solidFill>
              </a:rPr>
              <a:t>передача объектов основных </a:t>
            </a:r>
            <a:r>
              <a:rPr lang="ru-RU" sz="1400" dirty="0" smtClean="0">
                <a:solidFill>
                  <a:schemeClr val="tx1"/>
                </a:solidFill>
              </a:rPr>
              <a:t>средств:</a:t>
            </a:r>
          </a:p>
          <a:p>
            <a:r>
              <a:rPr lang="ru-RU" sz="1400" dirty="0" err="1" smtClean="0">
                <a:solidFill>
                  <a:schemeClr val="tx1"/>
                </a:solidFill>
              </a:rPr>
              <a:t>Дт</a:t>
            </a:r>
            <a:r>
              <a:rPr lang="ru-RU" sz="1400" dirty="0" smtClean="0">
                <a:solidFill>
                  <a:schemeClr val="tx1"/>
                </a:solidFill>
              </a:rPr>
              <a:t> 30404 "Внутриведомственные расчеты" – </a:t>
            </a:r>
            <a:r>
              <a:rPr lang="ru-RU" sz="1400" dirty="0" err="1" smtClean="0">
                <a:solidFill>
                  <a:schemeClr val="tx1"/>
                </a:solidFill>
              </a:rPr>
              <a:t>Кт</a:t>
            </a:r>
            <a:r>
              <a:rPr lang="ru-RU" sz="1400" dirty="0" smtClean="0">
                <a:solidFill>
                  <a:schemeClr val="tx1"/>
                </a:solidFill>
              </a:rPr>
              <a:t> </a:t>
            </a:r>
            <a:r>
              <a:rPr lang="ru-RU" sz="1400" dirty="0">
                <a:solidFill>
                  <a:schemeClr val="tx1"/>
                </a:solidFill>
              </a:rPr>
              <a:t>10100 "Основные средства" </a:t>
            </a:r>
          </a:p>
        </p:txBody>
      </p:sp>
      <p:sp>
        <p:nvSpPr>
          <p:cNvPr id="13" name="Скругленный прямоугольник 12"/>
          <p:cNvSpPr/>
          <p:nvPr/>
        </p:nvSpPr>
        <p:spPr>
          <a:xfrm>
            <a:off x="4716016" y="1916832"/>
            <a:ext cx="3144666" cy="1188132"/>
          </a:xfrm>
          <a:prstGeom prst="roundRect">
            <a:avLst/>
          </a:prstGeom>
          <a:solidFill>
            <a:schemeClr val="bg2">
              <a:lumMod val="7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400" dirty="0" smtClean="0">
                <a:solidFill>
                  <a:schemeClr val="tx1"/>
                </a:solidFill>
              </a:rPr>
              <a:t>Выбытие </a:t>
            </a:r>
            <a:r>
              <a:rPr lang="ru-RU" sz="1400" dirty="0">
                <a:solidFill>
                  <a:schemeClr val="tx1"/>
                </a:solidFill>
              </a:rPr>
              <a:t>объектов основных средств при их </a:t>
            </a:r>
            <a:r>
              <a:rPr lang="ru-RU" sz="1400" dirty="0" smtClean="0">
                <a:solidFill>
                  <a:schemeClr val="tx1"/>
                </a:solidFill>
              </a:rPr>
              <a:t>продаже:</a:t>
            </a:r>
          </a:p>
          <a:p>
            <a:r>
              <a:rPr lang="ru-RU" sz="1400" dirty="0" err="1" smtClean="0">
                <a:solidFill>
                  <a:schemeClr val="tx1"/>
                </a:solidFill>
              </a:rPr>
              <a:t>Дт</a:t>
            </a:r>
            <a:r>
              <a:rPr lang="ru-RU" sz="1400" dirty="0" smtClean="0">
                <a:solidFill>
                  <a:schemeClr val="tx1"/>
                </a:solidFill>
              </a:rPr>
              <a:t> 10400 </a:t>
            </a:r>
            <a:r>
              <a:rPr lang="ru-RU" sz="1400" dirty="0">
                <a:solidFill>
                  <a:schemeClr val="tx1"/>
                </a:solidFill>
              </a:rPr>
              <a:t>"Амортизация" </a:t>
            </a:r>
            <a:r>
              <a:rPr lang="ru-RU" sz="1400" dirty="0" smtClean="0">
                <a:solidFill>
                  <a:schemeClr val="tx1"/>
                </a:solidFill>
              </a:rPr>
              <a:t> - </a:t>
            </a:r>
          </a:p>
          <a:p>
            <a:r>
              <a:rPr lang="ru-RU" sz="1400" dirty="0" err="1" smtClean="0">
                <a:solidFill>
                  <a:schemeClr val="tx1"/>
                </a:solidFill>
              </a:rPr>
              <a:t>Кт</a:t>
            </a:r>
            <a:r>
              <a:rPr lang="ru-RU" sz="1400" dirty="0" smtClean="0">
                <a:solidFill>
                  <a:schemeClr val="tx1"/>
                </a:solidFill>
              </a:rPr>
              <a:t> </a:t>
            </a:r>
            <a:r>
              <a:rPr lang="ru-RU" sz="1400" dirty="0">
                <a:solidFill>
                  <a:schemeClr val="tx1"/>
                </a:solidFill>
              </a:rPr>
              <a:t>10100 "Основные средства" </a:t>
            </a:r>
          </a:p>
        </p:txBody>
      </p:sp>
      <p:sp>
        <p:nvSpPr>
          <p:cNvPr id="15" name="Скругленный прямоугольник 14"/>
          <p:cNvSpPr/>
          <p:nvPr/>
        </p:nvSpPr>
        <p:spPr>
          <a:xfrm>
            <a:off x="3876081" y="3284984"/>
            <a:ext cx="4824536" cy="1584176"/>
          </a:xfrm>
          <a:prstGeom prst="roundRect">
            <a:avLst/>
          </a:prstGeom>
          <a:solidFill>
            <a:schemeClr val="bg2">
              <a:lumMod val="7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400" dirty="0">
                <a:solidFill>
                  <a:schemeClr val="tx1"/>
                </a:solidFill>
              </a:rPr>
              <a:t>П</a:t>
            </a:r>
            <a:r>
              <a:rPr lang="ru-RU" sz="1400" dirty="0" smtClean="0">
                <a:solidFill>
                  <a:schemeClr val="tx1"/>
                </a:solidFill>
              </a:rPr>
              <a:t>ринятие </a:t>
            </a:r>
            <a:r>
              <a:rPr lang="ru-RU" sz="1400" dirty="0">
                <a:solidFill>
                  <a:schemeClr val="tx1"/>
                </a:solidFill>
              </a:rPr>
              <a:t>к бюджетному учету нематериальных </a:t>
            </a:r>
            <a:r>
              <a:rPr lang="ru-RU" sz="1400" dirty="0" smtClean="0">
                <a:solidFill>
                  <a:schemeClr val="tx1"/>
                </a:solidFill>
              </a:rPr>
              <a:t>активов:</a:t>
            </a:r>
          </a:p>
          <a:p>
            <a:r>
              <a:rPr lang="ru-RU" sz="1400" dirty="0" err="1" smtClean="0">
                <a:solidFill>
                  <a:schemeClr val="tx1"/>
                </a:solidFill>
              </a:rPr>
              <a:t>Дт</a:t>
            </a:r>
            <a:r>
              <a:rPr lang="ru-RU" sz="1400" dirty="0" smtClean="0">
                <a:solidFill>
                  <a:schemeClr val="tx1"/>
                </a:solidFill>
              </a:rPr>
              <a:t> 10230 </a:t>
            </a:r>
            <a:r>
              <a:rPr lang="ru-RU" sz="1400" dirty="0">
                <a:solidFill>
                  <a:schemeClr val="tx1"/>
                </a:solidFill>
              </a:rPr>
              <a:t>"Увеличение стоимости нематериальных активов - иного движимого имущества </a:t>
            </a:r>
            <a:r>
              <a:rPr lang="ru-RU" sz="1400" dirty="0" smtClean="0">
                <a:solidFill>
                  <a:schemeClr val="tx1"/>
                </a:solidFill>
              </a:rPr>
              <a:t>учреждения" – </a:t>
            </a:r>
            <a:r>
              <a:rPr lang="ru-RU" sz="1400" dirty="0" err="1" smtClean="0">
                <a:solidFill>
                  <a:schemeClr val="tx1"/>
                </a:solidFill>
              </a:rPr>
              <a:t>Кт</a:t>
            </a:r>
            <a:r>
              <a:rPr lang="ru-RU" sz="1400" dirty="0" smtClean="0">
                <a:solidFill>
                  <a:schemeClr val="tx1"/>
                </a:solidFill>
              </a:rPr>
              <a:t> </a:t>
            </a:r>
            <a:r>
              <a:rPr lang="ru-RU" sz="1400" dirty="0" smtClean="0">
                <a:solidFill>
                  <a:schemeClr val="tx1"/>
                </a:solidFill>
              </a:rPr>
              <a:t>10632320 </a:t>
            </a:r>
            <a:r>
              <a:rPr lang="ru-RU" sz="1400" dirty="0">
                <a:solidFill>
                  <a:schemeClr val="tx1"/>
                </a:solidFill>
              </a:rPr>
              <a:t>"Увеличение вложений в нематериальные активы - иное движимое имущество учреждения"</a:t>
            </a:r>
            <a:r>
              <a:rPr lang="ru-RU" sz="1400" dirty="0" smtClean="0">
                <a:solidFill>
                  <a:schemeClr val="tx1"/>
                </a:solidFill>
              </a:rPr>
              <a:t> </a:t>
            </a:r>
            <a:endParaRPr lang="ru-RU" sz="1400" dirty="0">
              <a:solidFill>
                <a:schemeClr val="tx1"/>
              </a:solidFill>
            </a:endParaRPr>
          </a:p>
        </p:txBody>
      </p:sp>
      <p:sp>
        <p:nvSpPr>
          <p:cNvPr id="18" name="Скругленный прямоугольник 17"/>
          <p:cNvSpPr/>
          <p:nvPr/>
        </p:nvSpPr>
        <p:spPr>
          <a:xfrm>
            <a:off x="251520" y="4860534"/>
            <a:ext cx="3456384" cy="1664809"/>
          </a:xfrm>
          <a:prstGeom prst="roundRect">
            <a:avLst/>
          </a:prstGeom>
          <a:solidFill>
            <a:schemeClr val="bg2">
              <a:lumMod val="7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400" dirty="0">
                <a:solidFill>
                  <a:schemeClr val="tx1"/>
                </a:solidFill>
              </a:rPr>
              <a:t>П</a:t>
            </a:r>
            <a:r>
              <a:rPr lang="ru-RU" sz="1400" dirty="0" smtClean="0">
                <a:solidFill>
                  <a:schemeClr val="tx1"/>
                </a:solidFill>
              </a:rPr>
              <a:t>ринятие </a:t>
            </a:r>
            <a:r>
              <a:rPr lang="ru-RU" sz="1400" dirty="0">
                <a:solidFill>
                  <a:schemeClr val="tx1"/>
                </a:solidFill>
              </a:rPr>
              <a:t>к бухгалтерскому учету безвозмездно полученных объектов нематериальных </a:t>
            </a:r>
            <a:r>
              <a:rPr lang="ru-RU" sz="1400" dirty="0" smtClean="0">
                <a:solidFill>
                  <a:schemeClr val="tx1"/>
                </a:solidFill>
              </a:rPr>
              <a:t>активов:</a:t>
            </a:r>
          </a:p>
          <a:p>
            <a:r>
              <a:rPr lang="ru-RU" sz="1400" dirty="0" err="1" smtClean="0">
                <a:solidFill>
                  <a:schemeClr val="tx1"/>
                </a:solidFill>
              </a:rPr>
              <a:t>Дт</a:t>
            </a:r>
            <a:r>
              <a:rPr lang="ru-RU" sz="1400" dirty="0" smtClean="0">
                <a:solidFill>
                  <a:schemeClr val="tx1"/>
                </a:solidFill>
              </a:rPr>
              <a:t> </a:t>
            </a:r>
            <a:r>
              <a:rPr lang="ru-RU" sz="1400" dirty="0">
                <a:solidFill>
                  <a:schemeClr val="tx1"/>
                </a:solidFill>
              </a:rPr>
              <a:t>10230 "Увеличение стоимости нематериальных активов - иного движимого имущества учреждения" </a:t>
            </a:r>
            <a:r>
              <a:rPr lang="ru-RU" sz="1400" dirty="0" smtClean="0">
                <a:solidFill>
                  <a:schemeClr val="tx1"/>
                </a:solidFill>
              </a:rPr>
              <a:t>- </a:t>
            </a:r>
            <a:r>
              <a:rPr lang="ru-RU" sz="1400" dirty="0" err="1" smtClean="0">
                <a:solidFill>
                  <a:schemeClr val="tx1"/>
                </a:solidFill>
              </a:rPr>
              <a:t>Кт</a:t>
            </a:r>
            <a:r>
              <a:rPr lang="ru-RU" sz="1400" dirty="0">
                <a:solidFill>
                  <a:schemeClr val="tx1"/>
                </a:solidFill>
              </a:rPr>
              <a:t> </a:t>
            </a:r>
            <a:r>
              <a:rPr lang="ru-RU" sz="1400" dirty="0" smtClean="0">
                <a:solidFill>
                  <a:schemeClr val="tx1"/>
                </a:solidFill>
              </a:rPr>
              <a:t>40110180 </a:t>
            </a:r>
            <a:r>
              <a:rPr lang="ru-RU" sz="1400" dirty="0">
                <a:solidFill>
                  <a:schemeClr val="tx1"/>
                </a:solidFill>
              </a:rPr>
              <a:t>"Прочие доходы"</a:t>
            </a:r>
          </a:p>
        </p:txBody>
      </p:sp>
      <p:sp>
        <p:nvSpPr>
          <p:cNvPr id="19" name="Скругленный прямоугольник 18"/>
          <p:cNvSpPr/>
          <p:nvPr/>
        </p:nvSpPr>
        <p:spPr>
          <a:xfrm>
            <a:off x="3995936" y="5157192"/>
            <a:ext cx="4831939" cy="1499360"/>
          </a:xfrm>
          <a:prstGeom prst="roundRect">
            <a:avLst/>
          </a:prstGeom>
          <a:solidFill>
            <a:schemeClr val="bg2">
              <a:lumMod val="7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400" dirty="0">
                <a:solidFill>
                  <a:schemeClr val="tx1"/>
                </a:solidFill>
              </a:rPr>
              <a:t>В</a:t>
            </a:r>
            <a:r>
              <a:rPr lang="ru-RU" sz="1400" dirty="0" smtClean="0">
                <a:solidFill>
                  <a:schemeClr val="tx1"/>
                </a:solidFill>
              </a:rPr>
              <a:t>ыбытие </a:t>
            </a:r>
            <a:r>
              <a:rPr lang="ru-RU" sz="1400" dirty="0">
                <a:solidFill>
                  <a:schemeClr val="tx1"/>
                </a:solidFill>
              </a:rPr>
              <a:t>нематериальных активов, пришедших в </a:t>
            </a:r>
            <a:r>
              <a:rPr lang="ru-RU" sz="1400" dirty="0" smtClean="0">
                <a:solidFill>
                  <a:schemeClr val="tx1"/>
                </a:solidFill>
              </a:rPr>
              <a:t>негодность:</a:t>
            </a:r>
          </a:p>
          <a:p>
            <a:r>
              <a:rPr lang="ru-RU" sz="1400" dirty="0" err="1" smtClean="0">
                <a:solidFill>
                  <a:schemeClr val="tx1"/>
                </a:solidFill>
              </a:rPr>
              <a:t>Дт</a:t>
            </a:r>
            <a:r>
              <a:rPr lang="ru-RU" sz="1400" dirty="0" smtClean="0">
                <a:solidFill>
                  <a:schemeClr val="tx1"/>
                </a:solidFill>
              </a:rPr>
              <a:t> 10439 </a:t>
            </a:r>
            <a:r>
              <a:rPr lang="ru-RU" sz="1400" dirty="0">
                <a:solidFill>
                  <a:schemeClr val="tx1"/>
                </a:solidFill>
              </a:rPr>
              <a:t>"Уменьшение за счет амортизации стоимости нематериальных </a:t>
            </a:r>
            <a:r>
              <a:rPr lang="ru-RU" sz="1400" dirty="0" smtClean="0">
                <a:solidFill>
                  <a:schemeClr val="tx1"/>
                </a:solidFill>
              </a:rPr>
              <a:t>активов" – </a:t>
            </a:r>
          </a:p>
          <a:p>
            <a:r>
              <a:rPr lang="ru-RU" sz="1400" dirty="0" err="1" smtClean="0">
                <a:solidFill>
                  <a:schemeClr val="tx1"/>
                </a:solidFill>
              </a:rPr>
              <a:t>Кт</a:t>
            </a:r>
            <a:r>
              <a:rPr lang="ru-RU" sz="1400" dirty="0" smtClean="0">
                <a:solidFill>
                  <a:schemeClr val="tx1"/>
                </a:solidFill>
              </a:rPr>
              <a:t> 10230 </a:t>
            </a:r>
            <a:r>
              <a:rPr lang="ru-RU" sz="1400" dirty="0">
                <a:solidFill>
                  <a:schemeClr val="tx1"/>
                </a:solidFill>
              </a:rPr>
              <a:t>"Увеличение стоимости нематериальных активов - иного движимого имущества учреждения"</a:t>
            </a:r>
          </a:p>
        </p:txBody>
      </p:sp>
    </p:spTree>
    <p:extLst>
      <p:ext uri="{BB962C8B-B14F-4D97-AF65-F5344CB8AC3E}">
        <p14:creationId xmlns:p14="http://schemas.microsoft.com/office/powerpoint/2010/main" val="31969098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 двумя скругленными соседними углами 3"/>
          <p:cNvSpPr/>
          <p:nvPr/>
        </p:nvSpPr>
        <p:spPr>
          <a:xfrm>
            <a:off x="1547664" y="116631"/>
            <a:ext cx="6192688" cy="450717"/>
          </a:xfrm>
          <a:prstGeom prst="round2SameRect">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t>Раздел 2. Финансовые активы</a:t>
            </a:r>
          </a:p>
        </p:txBody>
      </p:sp>
      <p:sp>
        <p:nvSpPr>
          <p:cNvPr id="5" name="Скругленный прямоугольник 4"/>
          <p:cNvSpPr/>
          <p:nvPr/>
        </p:nvSpPr>
        <p:spPr>
          <a:xfrm>
            <a:off x="556320" y="4979775"/>
            <a:ext cx="3456384" cy="1664809"/>
          </a:xfrm>
          <a:prstGeom prst="roundRect">
            <a:avLst/>
          </a:prstGeom>
          <a:solidFill>
            <a:schemeClr val="bg2">
              <a:lumMod val="7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400" dirty="0">
                <a:solidFill>
                  <a:schemeClr val="tx1"/>
                </a:solidFill>
              </a:rPr>
              <a:t>П</a:t>
            </a:r>
            <a:r>
              <a:rPr lang="ru-RU" sz="1400" dirty="0" smtClean="0">
                <a:solidFill>
                  <a:schemeClr val="tx1"/>
                </a:solidFill>
              </a:rPr>
              <a:t>олучение </a:t>
            </a:r>
            <a:r>
              <a:rPr lang="ru-RU" sz="1400" dirty="0">
                <a:solidFill>
                  <a:schemeClr val="tx1"/>
                </a:solidFill>
              </a:rPr>
              <a:t>наличных денежных средств в кассу </a:t>
            </a:r>
            <a:r>
              <a:rPr lang="ru-RU" sz="1400" dirty="0" smtClean="0">
                <a:solidFill>
                  <a:schemeClr val="tx1"/>
                </a:solidFill>
              </a:rPr>
              <a:t>учреждения:</a:t>
            </a:r>
          </a:p>
          <a:p>
            <a:r>
              <a:rPr lang="ru-RU" sz="1400" dirty="0" err="1" smtClean="0">
                <a:solidFill>
                  <a:schemeClr val="tx1"/>
                </a:solidFill>
              </a:rPr>
              <a:t>Дт</a:t>
            </a:r>
            <a:r>
              <a:rPr lang="ru-RU" sz="1400" dirty="0" smtClean="0">
                <a:solidFill>
                  <a:schemeClr val="tx1"/>
                </a:solidFill>
              </a:rPr>
              <a:t> 20134 «Касса» - </a:t>
            </a:r>
          </a:p>
          <a:p>
            <a:r>
              <a:rPr lang="ru-RU" sz="1400" dirty="0" err="1" smtClean="0">
                <a:solidFill>
                  <a:schemeClr val="tx1"/>
                </a:solidFill>
              </a:rPr>
              <a:t>Кт</a:t>
            </a:r>
            <a:r>
              <a:rPr lang="ru-RU" sz="1400" dirty="0" smtClean="0">
                <a:solidFill>
                  <a:schemeClr val="tx1"/>
                </a:solidFill>
              </a:rPr>
              <a:t> 20120 «Денежные </a:t>
            </a:r>
            <a:r>
              <a:rPr lang="ru-RU" sz="1400" dirty="0">
                <a:solidFill>
                  <a:schemeClr val="tx1"/>
                </a:solidFill>
              </a:rPr>
              <a:t>средства учреждения на счетах в кредитной </a:t>
            </a:r>
            <a:r>
              <a:rPr lang="ru-RU" sz="1400" dirty="0" smtClean="0">
                <a:solidFill>
                  <a:schemeClr val="tx1"/>
                </a:solidFill>
              </a:rPr>
              <a:t>организации</a:t>
            </a:r>
            <a:endParaRPr lang="ru-RU" sz="1400" dirty="0">
              <a:solidFill>
                <a:schemeClr val="tx1"/>
              </a:solidFill>
            </a:endParaRPr>
          </a:p>
        </p:txBody>
      </p:sp>
      <p:sp>
        <p:nvSpPr>
          <p:cNvPr id="6" name="Скругленный прямоугольник 5"/>
          <p:cNvSpPr/>
          <p:nvPr/>
        </p:nvSpPr>
        <p:spPr>
          <a:xfrm>
            <a:off x="4822544" y="4979775"/>
            <a:ext cx="3456384" cy="1664809"/>
          </a:xfrm>
          <a:prstGeom prst="roundRect">
            <a:avLst/>
          </a:prstGeom>
          <a:solidFill>
            <a:schemeClr val="bg2">
              <a:lumMod val="7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400" dirty="0">
                <a:solidFill>
                  <a:schemeClr val="tx1"/>
                </a:solidFill>
              </a:rPr>
              <a:t>П</a:t>
            </a:r>
            <a:r>
              <a:rPr lang="ru-RU" sz="1400" dirty="0" smtClean="0">
                <a:solidFill>
                  <a:schemeClr val="tx1"/>
                </a:solidFill>
              </a:rPr>
              <a:t>оступление </a:t>
            </a:r>
            <a:r>
              <a:rPr lang="ru-RU" sz="1400" dirty="0">
                <a:solidFill>
                  <a:schemeClr val="tx1"/>
                </a:solidFill>
              </a:rPr>
              <a:t>наличных денежных средств с банковского </a:t>
            </a:r>
            <a:r>
              <a:rPr lang="ru-RU" sz="1400" dirty="0" smtClean="0">
                <a:solidFill>
                  <a:schemeClr val="tx1"/>
                </a:solidFill>
              </a:rPr>
              <a:t>счета:</a:t>
            </a:r>
          </a:p>
          <a:p>
            <a:r>
              <a:rPr lang="ru-RU" sz="1400" dirty="0" err="1" smtClean="0">
                <a:solidFill>
                  <a:schemeClr val="tx1"/>
                </a:solidFill>
              </a:rPr>
              <a:t>Дт</a:t>
            </a:r>
            <a:r>
              <a:rPr lang="ru-RU" sz="1400" dirty="0">
                <a:solidFill>
                  <a:schemeClr val="tx1"/>
                </a:solidFill>
              </a:rPr>
              <a:t> </a:t>
            </a:r>
            <a:r>
              <a:rPr lang="ru-RU" sz="1400" dirty="0" smtClean="0">
                <a:solidFill>
                  <a:schemeClr val="tx1"/>
                </a:solidFill>
              </a:rPr>
              <a:t>20134 "Касса" – </a:t>
            </a:r>
          </a:p>
          <a:p>
            <a:r>
              <a:rPr lang="ru-RU" sz="1400" dirty="0" err="1" smtClean="0">
                <a:solidFill>
                  <a:schemeClr val="tx1"/>
                </a:solidFill>
              </a:rPr>
              <a:t>Кт</a:t>
            </a:r>
            <a:r>
              <a:rPr lang="ru-RU" sz="1400" dirty="0" smtClean="0">
                <a:solidFill>
                  <a:schemeClr val="tx1"/>
                </a:solidFill>
              </a:rPr>
              <a:t> </a:t>
            </a:r>
            <a:r>
              <a:rPr lang="ru-RU" sz="1400" dirty="0">
                <a:solidFill>
                  <a:schemeClr val="tx1"/>
                </a:solidFill>
              </a:rPr>
              <a:t>20121 " Денежные средства учреждения на счетах в кредитной организации"</a:t>
            </a:r>
          </a:p>
        </p:txBody>
      </p:sp>
      <p:sp>
        <p:nvSpPr>
          <p:cNvPr id="7" name="Скругленный прямоугольник 6"/>
          <p:cNvSpPr/>
          <p:nvPr/>
        </p:nvSpPr>
        <p:spPr>
          <a:xfrm>
            <a:off x="4822544" y="2996952"/>
            <a:ext cx="3781904" cy="1664809"/>
          </a:xfrm>
          <a:prstGeom prst="roundRect">
            <a:avLst/>
          </a:prstGeom>
          <a:solidFill>
            <a:schemeClr val="bg2">
              <a:lumMod val="7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400" dirty="0">
                <a:solidFill>
                  <a:schemeClr val="tx1"/>
                </a:solidFill>
              </a:rPr>
              <a:t>У</a:t>
            </a:r>
            <a:r>
              <a:rPr lang="ru-RU" sz="1400" dirty="0" smtClean="0">
                <a:solidFill>
                  <a:schemeClr val="tx1"/>
                </a:solidFill>
              </a:rPr>
              <a:t>величение </a:t>
            </a:r>
            <a:r>
              <a:rPr lang="ru-RU" sz="1400" dirty="0">
                <a:solidFill>
                  <a:schemeClr val="tx1"/>
                </a:solidFill>
              </a:rPr>
              <a:t>суммы депозитного счета на величину начисленных </a:t>
            </a:r>
            <a:r>
              <a:rPr lang="ru-RU" sz="1400" dirty="0" smtClean="0">
                <a:solidFill>
                  <a:schemeClr val="tx1"/>
                </a:solidFill>
              </a:rPr>
              <a:t>процентов:</a:t>
            </a:r>
          </a:p>
          <a:p>
            <a:r>
              <a:rPr lang="ru-RU" sz="1400" dirty="0" err="1" smtClean="0">
                <a:solidFill>
                  <a:schemeClr val="tx1"/>
                </a:solidFill>
              </a:rPr>
              <a:t>Дт</a:t>
            </a:r>
            <a:r>
              <a:rPr lang="ru-RU" sz="1400" dirty="0" smtClean="0">
                <a:solidFill>
                  <a:schemeClr val="tx1"/>
                </a:solidFill>
              </a:rPr>
              <a:t> </a:t>
            </a:r>
            <a:r>
              <a:rPr lang="ru-RU" sz="1400" dirty="0">
                <a:solidFill>
                  <a:schemeClr val="tx1"/>
                </a:solidFill>
              </a:rPr>
              <a:t>20122 "Денежные средства учреждения, размещенные на депозиты в кредитной организации" –</a:t>
            </a:r>
          </a:p>
          <a:p>
            <a:r>
              <a:rPr lang="ru-RU" sz="1400" dirty="0" err="1" smtClean="0">
                <a:solidFill>
                  <a:schemeClr val="tx1"/>
                </a:solidFill>
              </a:rPr>
              <a:t>Кт</a:t>
            </a:r>
            <a:r>
              <a:rPr lang="ru-RU" sz="1400" dirty="0" smtClean="0">
                <a:solidFill>
                  <a:schemeClr val="tx1"/>
                </a:solidFill>
              </a:rPr>
              <a:t> 40110 "</a:t>
            </a:r>
            <a:r>
              <a:rPr lang="ru-RU" sz="1400" dirty="0">
                <a:solidFill>
                  <a:schemeClr val="tx1"/>
                </a:solidFill>
              </a:rPr>
              <a:t>Доходы текущего финансового </a:t>
            </a:r>
            <a:r>
              <a:rPr lang="ru-RU" sz="1400" dirty="0" smtClean="0">
                <a:solidFill>
                  <a:schemeClr val="tx1"/>
                </a:solidFill>
              </a:rPr>
              <a:t>года"</a:t>
            </a:r>
            <a:endParaRPr lang="ru-RU" sz="1400" dirty="0">
              <a:solidFill>
                <a:schemeClr val="tx1"/>
              </a:solidFill>
            </a:endParaRPr>
          </a:p>
        </p:txBody>
      </p:sp>
      <p:sp>
        <p:nvSpPr>
          <p:cNvPr id="8" name="Скругленный прямоугольник 7"/>
          <p:cNvSpPr/>
          <p:nvPr/>
        </p:nvSpPr>
        <p:spPr>
          <a:xfrm>
            <a:off x="5076056" y="908718"/>
            <a:ext cx="3744416" cy="1800202"/>
          </a:xfrm>
          <a:prstGeom prst="roundRect">
            <a:avLst/>
          </a:prstGeom>
          <a:solidFill>
            <a:schemeClr val="bg2">
              <a:lumMod val="7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400" dirty="0">
                <a:solidFill>
                  <a:schemeClr val="tx1"/>
                </a:solidFill>
              </a:rPr>
              <a:t>П</a:t>
            </a:r>
            <a:r>
              <a:rPr lang="ru-RU" sz="1400" dirty="0" smtClean="0">
                <a:solidFill>
                  <a:schemeClr val="tx1"/>
                </a:solidFill>
              </a:rPr>
              <a:t>оступление </a:t>
            </a:r>
            <a:r>
              <a:rPr lang="ru-RU" sz="1400" dirty="0">
                <a:solidFill>
                  <a:schemeClr val="tx1"/>
                </a:solidFill>
              </a:rPr>
              <a:t>на депозитный счет средств </a:t>
            </a:r>
            <a:r>
              <a:rPr lang="ru-RU" sz="1400" dirty="0" smtClean="0">
                <a:solidFill>
                  <a:schemeClr val="tx1"/>
                </a:solidFill>
              </a:rPr>
              <a:t>бюджета:</a:t>
            </a:r>
          </a:p>
          <a:p>
            <a:r>
              <a:rPr lang="ru-RU" sz="1400" dirty="0" err="1" smtClean="0">
                <a:solidFill>
                  <a:schemeClr val="tx1"/>
                </a:solidFill>
              </a:rPr>
              <a:t>Дт</a:t>
            </a:r>
            <a:r>
              <a:rPr lang="ru-RU" sz="1400" dirty="0" smtClean="0">
                <a:solidFill>
                  <a:schemeClr val="tx1"/>
                </a:solidFill>
              </a:rPr>
              <a:t> 20122 "</a:t>
            </a:r>
            <a:r>
              <a:rPr lang="ru-RU" sz="1400" dirty="0">
                <a:solidFill>
                  <a:schemeClr val="tx1"/>
                </a:solidFill>
              </a:rPr>
              <a:t>Денежные средства учреждения, размещенные на депозиты в кредитной </a:t>
            </a:r>
            <a:r>
              <a:rPr lang="ru-RU" sz="1400" dirty="0" smtClean="0">
                <a:solidFill>
                  <a:schemeClr val="tx1"/>
                </a:solidFill>
              </a:rPr>
              <a:t>организации" –</a:t>
            </a:r>
          </a:p>
          <a:p>
            <a:r>
              <a:rPr lang="ru-RU" sz="1400" dirty="0" err="1" smtClean="0">
                <a:solidFill>
                  <a:schemeClr val="tx1"/>
                </a:solidFill>
              </a:rPr>
              <a:t>Кт</a:t>
            </a:r>
            <a:r>
              <a:rPr lang="ru-RU" sz="1400" dirty="0" smtClean="0">
                <a:solidFill>
                  <a:schemeClr val="tx1"/>
                </a:solidFill>
              </a:rPr>
              <a:t> 30404 "Внутриведомственные расчеты"</a:t>
            </a:r>
            <a:endParaRPr lang="ru-RU" sz="1400" dirty="0">
              <a:solidFill>
                <a:schemeClr val="tx1"/>
              </a:solidFill>
            </a:endParaRPr>
          </a:p>
        </p:txBody>
      </p:sp>
      <p:sp>
        <p:nvSpPr>
          <p:cNvPr id="9" name="Скругленный прямоугольник 8"/>
          <p:cNvSpPr/>
          <p:nvPr/>
        </p:nvSpPr>
        <p:spPr>
          <a:xfrm>
            <a:off x="395536" y="2996951"/>
            <a:ext cx="3456384" cy="1584177"/>
          </a:xfrm>
          <a:prstGeom prst="roundRect">
            <a:avLst/>
          </a:prstGeom>
          <a:solidFill>
            <a:schemeClr val="bg2">
              <a:lumMod val="7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400" dirty="0">
                <a:solidFill>
                  <a:schemeClr val="tx1"/>
                </a:solidFill>
              </a:rPr>
              <a:t>П</a:t>
            </a:r>
            <a:r>
              <a:rPr lang="ru-RU" sz="1400" dirty="0" smtClean="0">
                <a:solidFill>
                  <a:schemeClr val="tx1"/>
                </a:solidFill>
              </a:rPr>
              <a:t>огашение </a:t>
            </a:r>
            <a:r>
              <a:rPr lang="ru-RU" sz="1400" dirty="0">
                <a:solidFill>
                  <a:schemeClr val="tx1"/>
                </a:solidFill>
              </a:rPr>
              <a:t>долговых </a:t>
            </a:r>
            <a:r>
              <a:rPr lang="ru-RU" sz="1400" dirty="0" smtClean="0">
                <a:solidFill>
                  <a:schemeClr val="tx1"/>
                </a:solidFill>
              </a:rPr>
              <a:t>обязательств:</a:t>
            </a:r>
          </a:p>
          <a:p>
            <a:r>
              <a:rPr lang="ru-RU" sz="1400" dirty="0" err="1" smtClean="0">
                <a:solidFill>
                  <a:schemeClr val="tx1"/>
                </a:solidFill>
              </a:rPr>
              <a:t>Дт</a:t>
            </a:r>
            <a:r>
              <a:rPr lang="ru-RU" sz="1400" dirty="0" smtClean="0">
                <a:solidFill>
                  <a:schemeClr val="tx1"/>
                </a:solidFill>
              </a:rPr>
              <a:t> 30100 </a:t>
            </a:r>
            <a:r>
              <a:rPr lang="ru-RU" sz="1400" dirty="0">
                <a:solidFill>
                  <a:schemeClr val="tx1"/>
                </a:solidFill>
              </a:rPr>
              <a:t>"Расчеты с кредиторами по долговым </a:t>
            </a:r>
            <a:r>
              <a:rPr lang="ru-RU" sz="1400" dirty="0" smtClean="0">
                <a:solidFill>
                  <a:schemeClr val="tx1"/>
                </a:solidFill>
              </a:rPr>
              <a:t>обязательствам" – </a:t>
            </a:r>
          </a:p>
          <a:p>
            <a:r>
              <a:rPr lang="ru-RU" sz="1400" dirty="0" err="1" smtClean="0">
                <a:solidFill>
                  <a:schemeClr val="tx1"/>
                </a:solidFill>
              </a:rPr>
              <a:t>Кт</a:t>
            </a:r>
            <a:r>
              <a:rPr lang="ru-RU" sz="1400" dirty="0" smtClean="0">
                <a:solidFill>
                  <a:schemeClr val="tx1"/>
                </a:solidFill>
              </a:rPr>
              <a:t> </a:t>
            </a:r>
            <a:r>
              <a:rPr lang="ru-RU" sz="1400" dirty="0">
                <a:solidFill>
                  <a:schemeClr val="tx1"/>
                </a:solidFill>
              </a:rPr>
              <a:t>20121 " Денежные средства учреждения на счетах в кредитной организации" </a:t>
            </a:r>
          </a:p>
          <a:p>
            <a:endParaRPr lang="ru-RU" sz="1400" dirty="0">
              <a:solidFill>
                <a:schemeClr val="tx1"/>
              </a:solidFill>
            </a:endParaRPr>
          </a:p>
        </p:txBody>
      </p:sp>
      <p:sp>
        <p:nvSpPr>
          <p:cNvPr id="10" name="Скругленный прямоугольник 9"/>
          <p:cNvSpPr/>
          <p:nvPr/>
        </p:nvSpPr>
        <p:spPr>
          <a:xfrm>
            <a:off x="251520" y="908719"/>
            <a:ext cx="4571024" cy="1664809"/>
          </a:xfrm>
          <a:prstGeom prst="roundRect">
            <a:avLst/>
          </a:prstGeom>
          <a:solidFill>
            <a:schemeClr val="bg2">
              <a:lumMod val="7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400" dirty="0">
                <a:solidFill>
                  <a:schemeClr val="tx1"/>
                </a:solidFill>
              </a:rPr>
              <a:t>П</a:t>
            </a:r>
            <a:r>
              <a:rPr lang="ru-RU" sz="1400" dirty="0" smtClean="0">
                <a:solidFill>
                  <a:schemeClr val="tx1"/>
                </a:solidFill>
              </a:rPr>
              <a:t>еречисление </a:t>
            </a:r>
            <a:r>
              <a:rPr lang="ru-RU" sz="1400" dirty="0">
                <a:solidFill>
                  <a:schemeClr val="tx1"/>
                </a:solidFill>
              </a:rPr>
              <a:t>денежных средств в оплату поставщикам за поставленные материальные ценности, оказанные услуги, выполненные </a:t>
            </a:r>
            <a:r>
              <a:rPr lang="ru-RU" sz="1400" dirty="0" smtClean="0">
                <a:solidFill>
                  <a:schemeClr val="tx1"/>
                </a:solidFill>
              </a:rPr>
              <a:t>работы:</a:t>
            </a:r>
          </a:p>
          <a:p>
            <a:r>
              <a:rPr lang="ru-RU" sz="1400" dirty="0" err="1" smtClean="0">
                <a:solidFill>
                  <a:schemeClr val="tx1"/>
                </a:solidFill>
              </a:rPr>
              <a:t>Дт</a:t>
            </a:r>
            <a:r>
              <a:rPr lang="ru-RU" sz="1400" dirty="0" smtClean="0">
                <a:solidFill>
                  <a:schemeClr val="tx1"/>
                </a:solidFill>
              </a:rPr>
              <a:t> 30200 </a:t>
            </a:r>
            <a:r>
              <a:rPr lang="ru-RU" sz="1400" dirty="0">
                <a:solidFill>
                  <a:schemeClr val="tx1"/>
                </a:solidFill>
              </a:rPr>
              <a:t>"Расчеты по принятым </a:t>
            </a:r>
            <a:r>
              <a:rPr lang="ru-RU" sz="1400" dirty="0" smtClean="0">
                <a:solidFill>
                  <a:schemeClr val="tx1"/>
                </a:solidFill>
              </a:rPr>
              <a:t>обязательствам" –</a:t>
            </a:r>
          </a:p>
          <a:p>
            <a:r>
              <a:rPr lang="ru-RU" sz="1400" dirty="0" err="1" smtClean="0">
                <a:solidFill>
                  <a:schemeClr val="tx1"/>
                </a:solidFill>
              </a:rPr>
              <a:t>Кт</a:t>
            </a:r>
            <a:r>
              <a:rPr lang="ru-RU" sz="1400" dirty="0" smtClean="0">
                <a:solidFill>
                  <a:schemeClr val="tx1"/>
                </a:solidFill>
              </a:rPr>
              <a:t> 20121 </a:t>
            </a:r>
            <a:r>
              <a:rPr lang="ru-RU" sz="1400" dirty="0">
                <a:solidFill>
                  <a:schemeClr val="tx1"/>
                </a:solidFill>
              </a:rPr>
              <a:t>" </a:t>
            </a:r>
            <a:r>
              <a:rPr lang="ru-RU" sz="1400" dirty="0" smtClean="0">
                <a:solidFill>
                  <a:schemeClr val="tx1"/>
                </a:solidFill>
              </a:rPr>
              <a:t>Денежные средства учреждения на счетах в кредитной организации" </a:t>
            </a:r>
            <a:endParaRPr lang="ru-RU" sz="1400" dirty="0">
              <a:solidFill>
                <a:schemeClr val="tx1"/>
              </a:solidFill>
            </a:endParaRPr>
          </a:p>
        </p:txBody>
      </p:sp>
    </p:spTree>
    <p:extLst>
      <p:ext uri="{BB962C8B-B14F-4D97-AF65-F5344CB8AC3E}">
        <p14:creationId xmlns:p14="http://schemas.microsoft.com/office/powerpoint/2010/main" val="3079829383"/>
      </p:ext>
    </p:extLst>
  </p:cSld>
  <p:clrMapOvr>
    <a:masterClrMapping/>
  </p:clrMapOvr>
  <p:timing>
    <p:tnLst>
      <p:par>
        <p:cTn id="1" dur="indefinite" restart="never" nodeType="tmRoot"/>
      </p:par>
    </p:tnLst>
  </p:timing>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Литейная">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Slipstream</Template>
  <TotalTime>3587</TotalTime>
  <Words>1561</Words>
  <Application>Microsoft Office PowerPoint</Application>
  <PresentationFormat>Экран (4:3)</PresentationFormat>
  <Paragraphs>157</Paragraphs>
  <Slides>13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Воздушный поток</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Мадина Абдулкаримова</dc:creator>
  <cp:lastModifiedBy>Мадина Абдулкаримова</cp:lastModifiedBy>
  <cp:revision>157</cp:revision>
  <cp:lastPrinted>2018-03-06T08:11:52Z</cp:lastPrinted>
  <dcterms:created xsi:type="dcterms:W3CDTF">2018-02-27T11:51:55Z</dcterms:created>
  <dcterms:modified xsi:type="dcterms:W3CDTF">2018-04-24T14:50:39Z</dcterms:modified>
</cp:coreProperties>
</file>