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16"/>
  </p:notesMasterIdLst>
  <p:sldIdLst>
    <p:sldId id="257" r:id="rId5"/>
    <p:sldId id="258" r:id="rId6"/>
    <p:sldId id="292" r:id="rId7"/>
    <p:sldId id="293" r:id="rId8"/>
    <p:sldId id="283" r:id="rId9"/>
    <p:sldId id="306" r:id="rId10"/>
    <p:sldId id="294" r:id="rId11"/>
    <p:sldId id="295" r:id="rId12"/>
    <p:sldId id="296" r:id="rId13"/>
    <p:sldId id="297" r:id="rId14"/>
    <p:sldId id="305" r:id="rId15"/>
  </p:sldIdLst>
  <p:sldSz cx="9144000" cy="6858000" type="screen4x3"/>
  <p:notesSz cx="6797675" cy="987266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4629" autoAdjust="0"/>
  </p:normalViewPr>
  <p:slideViewPr>
    <p:cSldViewPr>
      <p:cViewPr>
        <p:scale>
          <a:sx n="100" d="100"/>
          <a:sy n="100" d="100"/>
        </p:scale>
        <p:origin x="-98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8" d="100"/>
          <a:sy n="88" d="100"/>
        </p:scale>
        <p:origin x="-3822" y="-120"/>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3633"/>
          </a:xfrm>
          <a:prstGeom prst="rect">
            <a:avLst/>
          </a:prstGeom>
        </p:spPr>
        <p:txBody>
          <a:bodyPr vert="horz" lIns="91440" tIns="45720" rIns="91440" bIns="45720" rtlCol="0"/>
          <a:lstStyle>
            <a:lvl1pPr algn="r">
              <a:defRPr sz="1200"/>
            </a:lvl1pPr>
          </a:lstStyle>
          <a:p>
            <a:fld id="{CC85440A-1C35-4D72-B5A9-8726BA6E3757}" type="datetimeFigureOut">
              <a:rPr lang="ru-RU" smtClean="0"/>
              <a:t>26.04.2018</a:t>
            </a:fld>
            <a:endParaRPr lang="ru-RU"/>
          </a:p>
        </p:txBody>
      </p:sp>
      <p:sp>
        <p:nvSpPr>
          <p:cNvPr id="4" name="Образ слайда 3"/>
          <p:cNvSpPr>
            <a:spLocks noGrp="1" noRot="1" noChangeAspect="1"/>
          </p:cNvSpPr>
          <p:nvPr>
            <p:ph type="sldImg" idx="2"/>
          </p:nvPr>
        </p:nvSpPr>
        <p:spPr>
          <a:xfrm>
            <a:off x="930275" y="739775"/>
            <a:ext cx="4937125" cy="3703638"/>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689515"/>
            <a:ext cx="5438140" cy="4442698"/>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77316"/>
            <a:ext cx="2945659" cy="493633"/>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377316"/>
            <a:ext cx="2945659" cy="493633"/>
          </a:xfrm>
          <a:prstGeom prst="rect">
            <a:avLst/>
          </a:prstGeom>
        </p:spPr>
        <p:txBody>
          <a:bodyPr vert="horz" lIns="91440" tIns="45720" rIns="91440" bIns="45720" rtlCol="0" anchor="b"/>
          <a:lstStyle>
            <a:lvl1pPr algn="r">
              <a:defRPr sz="1200"/>
            </a:lvl1pPr>
          </a:lstStyle>
          <a:p>
            <a:fld id="{039B8DE3-045C-4DD5-AB26-53FD43AF320F}" type="slidenum">
              <a:rPr lang="ru-RU" smtClean="0"/>
              <a:t>‹#›</a:t>
            </a:fld>
            <a:endParaRPr lang="ru-RU"/>
          </a:p>
        </p:txBody>
      </p:sp>
    </p:spTree>
    <p:extLst>
      <p:ext uri="{BB962C8B-B14F-4D97-AF65-F5344CB8AC3E}">
        <p14:creationId xmlns:p14="http://schemas.microsoft.com/office/powerpoint/2010/main" val="42396187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039B8DE3-045C-4DD5-AB26-53FD43AF320F}" type="slidenum">
              <a:rPr lang="ru-RU" smtClean="0"/>
              <a:t>2</a:t>
            </a:fld>
            <a:endParaRPr lang="ru-RU"/>
          </a:p>
        </p:txBody>
      </p:sp>
    </p:spTree>
    <p:extLst>
      <p:ext uri="{BB962C8B-B14F-4D97-AF65-F5344CB8AC3E}">
        <p14:creationId xmlns:p14="http://schemas.microsoft.com/office/powerpoint/2010/main" val="251626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039B8DE3-045C-4DD5-AB26-53FD43AF320F}" type="slidenum">
              <a:rPr lang="ru-RU" smtClean="0"/>
              <a:t>3</a:t>
            </a:fld>
            <a:endParaRPr lang="ru-RU"/>
          </a:p>
        </p:txBody>
      </p:sp>
    </p:spTree>
    <p:extLst>
      <p:ext uri="{BB962C8B-B14F-4D97-AF65-F5344CB8AC3E}">
        <p14:creationId xmlns:p14="http://schemas.microsoft.com/office/powerpoint/2010/main" val="251626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FAE4149-4735-48FB-B524-BC2791F2CAAB}" type="datetimeFigureOut">
              <a:rPr lang="ru-RU" smtClean="0"/>
              <a:t>26.04.2018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1086C4-9980-4C73-A632-6613858D465E}" type="slidenum">
              <a:rPr lang="ru-RU" smtClean="0"/>
              <a:t>‹#›</a:t>
            </a:fld>
            <a:endParaRPr lang="ru-RU"/>
          </a:p>
        </p:txBody>
      </p:sp>
    </p:spTree>
    <p:extLst>
      <p:ext uri="{BB962C8B-B14F-4D97-AF65-F5344CB8AC3E}">
        <p14:creationId xmlns:p14="http://schemas.microsoft.com/office/powerpoint/2010/main" val="3382915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FAE4149-4735-48FB-B524-BC2791F2CAAB}" type="datetimeFigureOut">
              <a:rPr lang="ru-RU" smtClean="0"/>
              <a:t>26.04.2018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1086C4-9980-4C73-A632-6613858D465E}" type="slidenum">
              <a:rPr lang="ru-RU" smtClean="0"/>
              <a:t>‹#›</a:t>
            </a:fld>
            <a:endParaRPr lang="ru-RU"/>
          </a:p>
        </p:txBody>
      </p:sp>
    </p:spTree>
    <p:extLst>
      <p:ext uri="{BB962C8B-B14F-4D97-AF65-F5344CB8AC3E}">
        <p14:creationId xmlns:p14="http://schemas.microsoft.com/office/powerpoint/2010/main" val="2838492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FAE4149-4735-48FB-B524-BC2791F2CAAB}" type="datetimeFigureOut">
              <a:rPr lang="ru-RU" smtClean="0"/>
              <a:t>26.04.2018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1086C4-9980-4C73-A632-6613858D465E}" type="slidenum">
              <a:rPr lang="ru-RU" smtClean="0"/>
              <a:t>‹#›</a:t>
            </a:fld>
            <a:endParaRPr lang="ru-RU"/>
          </a:p>
        </p:txBody>
      </p:sp>
    </p:spTree>
    <p:extLst>
      <p:ext uri="{BB962C8B-B14F-4D97-AF65-F5344CB8AC3E}">
        <p14:creationId xmlns:p14="http://schemas.microsoft.com/office/powerpoint/2010/main" val="1790247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FAE4149-4735-48FB-B524-BC2791F2CAAB}" type="datetimeFigureOut">
              <a:rPr lang="ru-RU" smtClean="0"/>
              <a:t>26.04.2018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1086C4-9980-4C73-A632-6613858D465E}" type="slidenum">
              <a:rPr lang="ru-RU" smtClean="0"/>
              <a:t>‹#›</a:t>
            </a:fld>
            <a:endParaRPr lang="ru-RU"/>
          </a:p>
        </p:txBody>
      </p:sp>
    </p:spTree>
    <p:extLst>
      <p:ext uri="{BB962C8B-B14F-4D97-AF65-F5344CB8AC3E}">
        <p14:creationId xmlns:p14="http://schemas.microsoft.com/office/powerpoint/2010/main" val="794109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FAE4149-4735-48FB-B524-BC2791F2CAAB}" type="datetimeFigureOut">
              <a:rPr lang="ru-RU" smtClean="0"/>
              <a:t>26.04.2018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1086C4-9980-4C73-A632-6613858D465E}" type="slidenum">
              <a:rPr lang="ru-RU" smtClean="0"/>
              <a:t>‹#›</a:t>
            </a:fld>
            <a:endParaRPr lang="ru-RU"/>
          </a:p>
        </p:txBody>
      </p:sp>
    </p:spTree>
    <p:extLst>
      <p:ext uri="{BB962C8B-B14F-4D97-AF65-F5344CB8AC3E}">
        <p14:creationId xmlns:p14="http://schemas.microsoft.com/office/powerpoint/2010/main" val="1412274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FAE4149-4735-48FB-B524-BC2791F2CAAB}" type="datetimeFigureOut">
              <a:rPr lang="ru-RU" smtClean="0"/>
              <a:t>26.04.2018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51086C4-9980-4C73-A632-6613858D465E}" type="slidenum">
              <a:rPr lang="ru-RU" smtClean="0"/>
              <a:t>‹#›</a:t>
            </a:fld>
            <a:endParaRPr lang="ru-RU"/>
          </a:p>
        </p:txBody>
      </p:sp>
    </p:spTree>
    <p:extLst>
      <p:ext uri="{BB962C8B-B14F-4D97-AF65-F5344CB8AC3E}">
        <p14:creationId xmlns:p14="http://schemas.microsoft.com/office/powerpoint/2010/main" val="2813400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FAE4149-4735-48FB-B524-BC2791F2CAAB}" type="datetimeFigureOut">
              <a:rPr lang="ru-RU" smtClean="0"/>
              <a:t>26.04.2018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51086C4-9980-4C73-A632-6613858D465E}" type="slidenum">
              <a:rPr lang="ru-RU" smtClean="0"/>
              <a:t>‹#›</a:t>
            </a:fld>
            <a:endParaRPr lang="ru-RU"/>
          </a:p>
        </p:txBody>
      </p:sp>
    </p:spTree>
    <p:extLst>
      <p:ext uri="{BB962C8B-B14F-4D97-AF65-F5344CB8AC3E}">
        <p14:creationId xmlns:p14="http://schemas.microsoft.com/office/powerpoint/2010/main" val="41841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FAE4149-4735-48FB-B524-BC2791F2CAAB}" type="datetimeFigureOut">
              <a:rPr lang="ru-RU" smtClean="0"/>
              <a:t>26.04.2018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51086C4-9980-4C73-A632-6613858D465E}" type="slidenum">
              <a:rPr lang="ru-RU" smtClean="0"/>
              <a:t>‹#›</a:t>
            </a:fld>
            <a:endParaRPr lang="ru-RU"/>
          </a:p>
        </p:txBody>
      </p:sp>
    </p:spTree>
    <p:extLst>
      <p:ext uri="{BB962C8B-B14F-4D97-AF65-F5344CB8AC3E}">
        <p14:creationId xmlns:p14="http://schemas.microsoft.com/office/powerpoint/2010/main" val="10780466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FAE4149-4735-48FB-B524-BC2791F2CAAB}" type="datetimeFigureOut">
              <a:rPr lang="ru-RU" smtClean="0"/>
              <a:t>26.04.2018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51086C4-9980-4C73-A632-6613858D465E}" type="slidenum">
              <a:rPr lang="ru-RU" smtClean="0"/>
              <a:t>‹#›</a:t>
            </a:fld>
            <a:endParaRPr lang="ru-RU"/>
          </a:p>
        </p:txBody>
      </p:sp>
    </p:spTree>
    <p:extLst>
      <p:ext uri="{BB962C8B-B14F-4D97-AF65-F5344CB8AC3E}">
        <p14:creationId xmlns:p14="http://schemas.microsoft.com/office/powerpoint/2010/main" val="40225813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FAE4149-4735-48FB-B524-BC2791F2CAAB}" type="datetimeFigureOut">
              <a:rPr lang="ru-RU" smtClean="0"/>
              <a:t>26.04.2018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51086C4-9980-4C73-A632-6613858D465E}" type="slidenum">
              <a:rPr lang="ru-RU" smtClean="0"/>
              <a:t>‹#›</a:t>
            </a:fld>
            <a:endParaRPr lang="ru-RU"/>
          </a:p>
        </p:txBody>
      </p:sp>
    </p:spTree>
    <p:extLst>
      <p:ext uri="{BB962C8B-B14F-4D97-AF65-F5344CB8AC3E}">
        <p14:creationId xmlns:p14="http://schemas.microsoft.com/office/powerpoint/2010/main" val="5262167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FAE4149-4735-48FB-B524-BC2791F2CAAB}" type="datetimeFigureOut">
              <a:rPr lang="ru-RU" smtClean="0"/>
              <a:t>26.04.2018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51086C4-9980-4C73-A632-6613858D465E}" type="slidenum">
              <a:rPr lang="ru-RU" smtClean="0"/>
              <a:t>‹#›</a:t>
            </a:fld>
            <a:endParaRPr lang="ru-RU"/>
          </a:p>
        </p:txBody>
      </p:sp>
    </p:spTree>
    <p:extLst>
      <p:ext uri="{BB962C8B-B14F-4D97-AF65-F5344CB8AC3E}">
        <p14:creationId xmlns:p14="http://schemas.microsoft.com/office/powerpoint/2010/main" val="21360602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AE4149-4735-48FB-B524-BC2791F2CAAB}" type="datetimeFigureOut">
              <a:rPr lang="ru-RU" smtClean="0"/>
              <a:t>26.04.2018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1086C4-9980-4C73-A632-6613858D465E}" type="slidenum">
              <a:rPr lang="ru-RU" smtClean="0"/>
              <a:t>‹#›</a:t>
            </a:fld>
            <a:endParaRPr lang="ru-RU"/>
          </a:p>
        </p:txBody>
      </p:sp>
    </p:spTree>
    <p:extLst>
      <p:ext uri="{BB962C8B-B14F-4D97-AF65-F5344CB8AC3E}">
        <p14:creationId xmlns:p14="http://schemas.microsoft.com/office/powerpoint/2010/main" val="190553304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487363" y="2439989"/>
            <a:ext cx="8291512" cy="343728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0">
              <a:buFontTx/>
              <a:buNone/>
              <a:defRPr/>
            </a:pPr>
            <a:r>
              <a:rPr lang="ru-RU" sz="2800" b="1" i="1" dirty="0" smtClean="0">
                <a:solidFill>
                  <a:srgbClr val="000000"/>
                </a:solidFill>
                <a:effectLst>
                  <a:outerShdw blurRad="38100" dist="38100" dir="2700000" algn="tl">
                    <a:srgbClr val="C0C0C0"/>
                  </a:outerShdw>
                </a:effectLst>
                <a:latin typeface="Times New Roman" pitchFamily="18" charset="0"/>
                <a:cs typeface="Times New Roman" pitchFamily="18" charset="0"/>
              </a:rPr>
              <a:t>	</a:t>
            </a:r>
            <a:r>
              <a:rPr lang="ru-RU" sz="2400" b="1" dirty="0"/>
              <a:t>Особенности учета на </a:t>
            </a:r>
            <a:r>
              <a:rPr lang="ru-RU" sz="2400" b="1" dirty="0" err="1"/>
              <a:t>забалансовых</a:t>
            </a:r>
            <a:r>
              <a:rPr lang="ru-RU" sz="2400" b="1" dirty="0"/>
              <a:t> счетах согласно приказу Минфина России от 1 декабря 2010 года № 157н «Об утверждении единого плана счетов бухгалтерского учета для органов государственной власти (государственных органов), органов местного самоуправления, органов управления государственными внебюджетными фондами, государственных академий наук, государственных (муниципальных) учреждений и инструкции по его применению»</a:t>
            </a:r>
            <a:endParaRPr lang="ru-RU" sz="2400" b="1" dirty="0" smtClean="0">
              <a:solidFill>
                <a:srgbClr val="000000"/>
              </a:solidFill>
              <a:effectLst>
                <a:outerShdw blurRad="38100" dist="38100" dir="2700000" algn="tl">
                  <a:srgbClr val="C0C0C0"/>
                </a:outerShdw>
              </a:effectLst>
              <a:latin typeface="Times New Roman" pitchFamily="18" charset="0"/>
            </a:endParaRPr>
          </a:p>
        </p:txBody>
      </p:sp>
      <p:pic>
        <p:nvPicPr>
          <p:cNvPr id="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0" y="0"/>
            <a:ext cx="9144000" cy="908050"/>
          </a:xfrm>
          <a:prstGeom prst="rect">
            <a:avLst/>
          </a:prstGeom>
          <a:noFill/>
        </p:spPr>
      </p:pic>
      <p:sp>
        <p:nvSpPr>
          <p:cNvPr id="5" name="Прямоугольник 4"/>
          <p:cNvSpPr/>
          <p:nvPr/>
        </p:nvSpPr>
        <p:spPr>
          <a:xfrm>
            <a:off x="1763688" y="143987"/>
            <a:ext cx="6408712" cy="1107996"/>
          </a:xfrm>
          <a:prstGeom prst="rect">
            <a:avLst/>
          </a:prstGeom>
        </p:spPr>
        <p:txBody>
          <a:bodyPr wrap="square">
            <a:spAutoFit/>
          </a:bodyPr>
          <a:lstStyle/>
          <a:p>
            <a:pPr algn="ctr"/>
            <a:r>
              <a:rPr lang="ru-RU" sz="2400" b="1" i="1" dirty="0" smtClean="0">
                <a:solidFill>
                  <a:srgbClr val="000099"/>
                </a:solidFill>
              </a:rPr>
              <a:t>Управление Федерального казначейства по Чеченской Республике</a:t>
            </a:r>
            <a:endParaRPr lang="ru-RU" sz="2400" b="1" i="1" dirty="0">
              <a:solidFill>
                <a:srgbClr val="000099"/>
              </a:solidFill>
            </a:endParaRPr>
          </a:p>
          <a:p>
            <a:endParaRPr lang="ru-RU" dirty="0"/>
          </a:p>
        </p:txBody>
      </p:sp>
      <p:sp>
        <p:nvSpPr>
          <p:cNvPr id="4" name="Номер слайда 3"/>
          <p:cNvSpPr>
            <a:spLocks noGrp="1"/>
          </p:cNvSpPr>
          <p:nvPr>
            <p:ph type="sldNum" sz="quarter" idx="12"/>
          </p:nvPr>
        </p:nvSpPr>
        <p:spPr>
          <a:xfrm>
            <a:off x="7010400" y="6492875"/>
            <a:ext cx="2133600" cy="365125"/>
          </a:xfrm>
        </p:spPr>
        <p:txBody>
          <a:bodyPr/>
          <a:lstStyle/>
          <a:p>
            <a:fld id="{B19B0651-EE4F-4900-A07F-96A6BFA9D0F0}" type="slidenum">
              <a:rPr lang="ru-RU" smtClean="0"/>
              <a:pPr/>
              <a:t>1</a:t>
            </a:fld>
            <a:endParaRPr lang="ru-RU" dirty="0"/>
          </a:p>
        </p:txBody>
      </p:sp>
      <p:sp>
        <p:nvSpPr>
          <p:cNvPr id="7" name="Прямоугольник 6"/>
          <p:cNvSpPr/>
          <p:nvPr/>
        </p:nvSpPr>
        <p:spPr>
          <a:xfrm>
            <a:off x="384647" y="1020970"/>
            <a:ext cx="8496944" cy="369332"/>
          </a:xfrm>
          <a:prstGeom prst="rect">
            <a:avLst/>
          </a:prstGeom>
        </p:spPr>
        <p:txBody>
          <a:bodyPr wrap="square">
            <a:spAutoFit/>
          </a:bodyPr>
          <a:lstStyle/>
          <a:p>
            <a:pPr algn="ctr"/>
            <a:r>
              <a:rPr lang="ru-RU" dirty="0" smtClean="0">
                <a:latin typeface="Times New Roman" panose="02020603050405020304" pitchFamily="18" charset="0"/>
                <a:cs typeface="Times New Roman" panose="02020603050405020304" pitchFamily="18" charset="0"/>
              </a:rPr>
              <a:t>Отдел централизованной бухгалтерии</a:t>
            </a:r>
          </a:p>
        </p:txBody>
      </p:sp>
    </p:spTree>
    <p:extLst>
      <p:ext uri="{BB962C8B-B14F-4D97-AF65-F5344CB8AC3E}">
        <p14:creationId xmlns:p14="http://schemas.microsoft.com/office/powerpoint/2010/main" val="6985519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494706" y="184548"/>
            <a:ext cx="7488832"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sz="1600" dirty="0"/>
              <a:t> </a:t>
            </a:r>
            <a:r>
              <a:rPr lang="ru-RU" sz="1600" dirty="0" smtClean="0"/>
              <a:t>Счет </a:t>
            </a:r>
            <a:r>
              <a:rPr lang="ru-RU" sz="1600" dirty="0"/>
              <a:t>предназначен для учета акции по номинальной стоимости органом, осуществляющим полномочия акционера (иным уполномоченным органом).</a:t>
            </a:r>
          </a:p>
          <a:p>
            <a:r>
              <a:rPr lang="ru-RU" sz="1600" dirty="0"/>
              <a:t>Принятие к </a:t>
            </a:r>
            <a:r>
              <a:rPr lang="ru-RU" sz="1600" dirty="0" err="1"/>
              <a:t>забалансовому</a:t>
            </a:r>
            <a:r>
              <a:rPr lang="ru-RU" sz="1600" dirty="0"/>
              <a:t> учету акций осуществляется на основании первичных учетных документов по номинальной стоимости</a:t>
            </a:r>
            <a:r>
              <a:rPr lang="ru-RU" sz="1600" dirty="0" smtClean="0"/>
              <a:t>.</a:t>
            </a:r>
            <a:endParaRPr lang="ru-RU" sz="1600" dirty="0"/>
          </a:p>
        </p:txBody>
      </p:sp>
      <p:sp>
        <p:nvSpPr>
          <p:cNvPr id="13" name="Пятиугольник 12"/>
          <p:cNvSpPr/>
          <p:nvPr/>
        </p:nvSpPr>
        <p:spPr>
          <a:xfrm>
            <a:off x="147754" y="507133"/>
            <a:ext cx="1224136" cy="432048"/>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b="1" dirty="0" smtClean="0"/>
              <a:t>Счет 31</a:t>
            </a:r>
            <a:endParaRPr lang="ru-RU" sz="2000" b="1" dirty="0"/>
          </a:p>
        </p:txBody>
      </p:sp>
      <p:sp>
        <p:nvSpPr>
          <p:cNvPr id="14" name="TextBox 13"/>
          <p:cNvSpPr txBox="1"/>
          <p:nvPr/>
        </p:nvSpPr>
        <p:spPr>
          <a:xfrm>
            <a:off x="1471785" y="1628800"/>
            <a:ext cx="7488832"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sz="1600" dirty="0" smtClean="0"/>
              <a:t> Счет </a:t>
            </a:r>
            <a:r>
              <a:rPr lang="ru-RU" sz="1600" dirty="0"/>
              <a:t>предназначен для учета активов, находящихся в доверительном управлении в управляющих компаниях по соответствующим финансовым инструментам, в структуре соответствующих групп (видов) нефинансовых, финансовых активов.</a:t>
            </a:r>
          </a:p>
        </p:txBody>
      </p:sp>
      <p:sp>
        <p:nvSpPr>
          <p:cNvPr id="15" name="Пятиугольник 14"/>
          <p:cNvSpPr/>
          <p:nvPr/>
        </p:nvSpPr>
        <p:spPr>
          <a:xfrm>
            <a:off x="147754" y="1828274"/>
            <a:ext cx="1224136" cy="432048"/>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b="1" dirty="0" smtClean="0"/>
              <a:t>Счет 40</a:t>
            </a:r>
            <a:endParaRPr lang="ru-RU" sz="2000" b="1" dirty="0"/>
          </a:p>
        </p:txBody>
      </p:sp>
      <p:sp>
        <p:nvSpPr>
          <p:cNvPr id="16" name="TextBox 15"/>
          <p:cNvSpPr txBox="1"/>
          <p:nvPr/>
        </p:nvSpPr>
        <p:spPr>
          <a:xfrm>
            <a:off x="1471785" y="2780928"/>
            <a:ext cx="7492703" cy="4031873"/>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sz="1600" dirty="0" smtClean="0"/>
              <a:t>Счет </a:t>
            </a:r>
            <a:r>
              <a:rPr lang="ru-RU" sz="1600" dirty="0"/>
              <a:t>предназначен для аналитического учета информации о целевом использовании </a:t>
            </a:r>
            <a:r>
              <a:rPr lang="ru-RU" sz="1600" dirty="0" smtClean="0"/>
              <a:t>средств </a:t>
            </a:r>
            <a:r>
              <a:rPr lang="ru-RU" sz="1600" dirty="0"/>
              <a:t>имущества, направленных из соответствующего бюджета </a:t>
            </a:r>
            <a:r>
              <a:rPr lang="ru-RU" sz="1600" dirty="0" smtClean="0"/>
              <a:t>в </a:t>
            </a:r>
            <a:r>
              <a:rPr lang="ru-RU" sz="1600" dirty="0"/>
              <a:t>виде взносов в уставные </a:t>
            </a:r>
            <a:r>
              <a:rPr lang="ru-RU" sz="1600" dirty="0" smtClean="0"/>
              <a:t>капиталы </a:t>
            </a:r>
            <a:r>
              <a:rPr lang="ru-RU" sz="1600" dirty="0"/>
              <a:t>организаций, путем предоставления бюджетных инвестиций юридическим лицам, не являющимся государственными или муниципальными учреждениями и государственными или муниципальными унитарными предприятиями, в объекты капитального строительства, находящиеся в собственности указанных юридических лиц, и </a:t>
            </a:r>
            <a:r>
              <a:rPr lang="ru-RU" sz="1600" dirty="0" smtClean="0"/>
              <a:t>на </a:t>
            </a:r>
            <a:r>
              <a:rPr lang="ru-RU" sz="1600" dirty="0"/>
              <a:t>приобретение ими объектов недвижимого имущества, либо в целях предоставления взносов в уставные </a:t>
            </a:r>
            <a:r>
              <a:rPr lang="ru-RU" sz="1600" dirty="0" smtClean="0"/>
              <a:t>капиталы </a:t>
            </a:r>
            <a:r>
              <a:rPr lang="ru-RU" sz="1600" dirty="0"/>
              <a:t>дочерних обществ указанных юридических лиц на осуществление капитальных вложений в объекты капитального строительства, находящиеся в собственности таких дочерних обществ, и </a:t>
            </a:r>
            <a:r>
              <a:rPr lang="ru-RU" sz="1600" dirty="0" smtClean="0"/>
              <a:t>на </a:t>
            </a:r>
            <a:r>
              <a:rPr lang="ru-RU" sz="1600" dirty="0"/>
              <a:t>приобретение такими дочерними обществами объектов недвижимого </a:t>
            </a:r>
            <a:r>
              <a:rPr lang="ru-RU" sz="1600" dirty="0" smtClean="0"/>
              <a:t>имущества, </a:t>
            </a:r>
            <a:r>
              <a:rPr lang="ru-RU" sz="1600" dirty="0"/>
              <a:t>до завершения строительства, реконструкции, в том числе с элементами реставрации, технического перевооружения объектов капитального строительства и </a:t>
            </a:r>
            <a:r>
              <a:rPr lang="ru-RU" sz="1600" dirty="0" smtClean="0"/>
              <a:t>приобретения </a:t>
            </a:r>
            <a:r>
              <a:rPr lang="ru-RU" sz="1600" dirty="0"/>
              <a:t>объектов недвижимого имущества организациями, реализующими цели бюджетных </a:t>
            </a:r>
            <a:r>
              <a:rPr lang="ru-RU" sz="1600" dirty="0" smtClean="0"/>
              <a:t>инвестиций.</a:t>
            </a:r>
            <a:endParaRPr lang="ru-RU" sz="1600" dirty="0"/>
          </a:p>
        </p:txBody>
      </p:sp>
      <p:sp>
        <p:nvSpPr>
          <p:cNvPr id="17" name="Пятиугольник 16"/>
          <p:cNvSpPr/>
          <p:nvPr/>
        </p:nvSpPr>
        <p:spPr>
          <a:xfrm>
            <a:off x="135897" y="4509120"/>
            <a:ext cx="1224136" cy="432048"/>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b="1" dirty="0" smtClean="0"/>
              <a:t>Счет 42</a:t>
            </a:r>
            <a:endParaRPr lang="ru-RU" sz="2000" b="1" dirty="0"/>
          </a:p>
        </p:txBody>
      </p:sp>
    </p:spTree>
    <p:extLst>
      <p:ext uri="{BB962C8B-B14F-4D97-AF65-F5344CB8AC3E}">
        <p14:creationId xmlns:p14="http://schemas.microsoft.com/office/powerpoint/2010/main" val="40966333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9144000" cy="1844824"/>
          </a:xfrm>
          <a:prstGeom prst="rect">
            <a:avLst/>
          </a:prstGeom>
          <a:ln>
            <a:noFill/>
          </a:ln>
          <a:effectLst>
            <a:outerShdw sx="1000" sy="1000" algn="ctr" rotWithShape="0">
              <a:srgbClr val="000000">
                <a:alpha val="0"/>
              </a:srgbClr>
            </a:outerShdw>
            <a:reflection stA="74000" dist="50800" dir="5400000" sy="-100000" algn="bl" rotWithShape="0"/>
          </a:effectLst>
          <a:scene3d>
            <a:camera prst="orthographicFront">
              <a:rot lat="0" lon="0" rev="0"/>
            </a:camera>
            <a:lightRig rig="balanced" dir="t">
              <a:rot lat="0" lon="0" rev="8700000"/>
            </a:lightRig>
          </a:scene3d>
          <a:sp3d>
            <a:bevelT w="190500" h="38100"/>
          </a:sp3d>
        </p:spPr>
      </p:pic>
      <p:sp>
        <p:nvSpPr>
          <p:cNvPr id="5" name="TextBox 4"/>
          <p:cNvSpPr txBox="1"/>
          <p:nvPr/>
        </p:nvSpPr>
        <p:spPr>
          <a:xfrm>
            <a:off x="755576" y="3573016"/>
            <a:ext cx="7848872" cy="830997"/>
          </a:xfrm>
          <a:prstGeom prst="rect">
            <a:avLst/>
          </a:prstGeom>
          <a:noFill/>
          <a:ln>
            <a:noFill/>
          </a:ln>
          <a:effectLst>
            <a:glow rad="101600">
              <a:schemeClr val="accent3">
                <a:lumMod val="40000"/>
                <a:lumOff val="60000"/>
                <a:alpha val="6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pPr algn="ctr"/>
            <a:r>
              <a:rPr lang="ru-RU" sz="4800" b="1" dirty="0" smtClean="0">
                <a:solidFill>
                  <a:schemeClr val="tx2">
                    <a:lumMod val="50000"/>
                  </a:schemeClr>
                </a:solidFill>
                <a:effectLst>
                  <a:outerShdw blurRad="38100" dist="38100" dir="2700000" algn="tl">
                    <a:srgbClr val="000000">
                      <a:alpha val="43137"/>
                    </a:srgbClr>
                  </a:outerShdw>
                </a:effectLst>
              </a:rPr>
              <a:t>БЛАГОДАРЮ ЗА ВНИМАНИЕ!</a:t>
            </a:r>
            <a:endParaRPr lang="ru-RU" sz="4800" b="1" dirty="0">
              <a:solidFill>
                <a:schemeClr val="tx2">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430858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647700" y="260648"/>
            <a:ext cx="796281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500">
                <a:solidFill>
                  <a:schemeClr val="tx1"/>
                </a:solidFill>
                <a:latin typeface="Times New Roman" pitchFamily="18" charset="0"/>
              </a:defRPr>
            </a:lvl1pPr>
            <a:lvl2pPr marL="742950" indent="-285750" eaLnBrk="0" hangingPunct="0">
              <a:defRPr sz="1500">
                <a:solidFill>
                  <a:schemeClr val="tx1"/>
                </a:solidFill>
                <a:latin typeface="Times New Roman" pitchFamily="18" charset="0"/>
              </a:defRPr>
            </a:lvl2pPr>
            <a:lvl3pPr marL="1143000" indent="-228600" eaLnBrk="0" hangingPunct="0">
              <a:defRPr sz="1500">
                <a:solidFill>
                  <a:schemeClr val="tx1"/>
                </a:solidFill>
                <a:latin typeface="Times New Roman" pitchFamily="18" charset="0"/>
              </a:defRPr>
            </a:lvl3pPr>
            <a:lvl4pPr marL="1600200" indent="-228600" eaLnBrk="0" hangingPunct="0">
              <a:defRPr sz="1500">
                <a:solidFill>
                  <a:schemeClr val="tx1"/>
                </a:solidFill>
                <a:latin typeface="Times New Roman" pitchFamily="18" charset="0"/>
              </a:defRPr>
            </a:lvl4pPr>
            <a:lvl5pPr marL="2057400" indent="-228600" eaLnBrk="0" hangingPunct="0">
              <a:defRPr sz="1500">
                <a:solidFill>
                  <a:schemeClr val="tx1"/>
                </a:solidFill>
                <a:latin typeface="Times New Roman" pitchFamily="18" charset="0"/>
              </a:defRPr>
            </a:lvl5pPr>
            <a:lvl6pPr marL="2514600" indent="-228600" eaLnBrk="0" fontAlgn="base" hangingPunct="0">
              <a:spcBef>
                <a:spcPct val="0"/>
              </a:spcBef>
              <a:spcAft>
                <a:spcPct val="0"/>
              </a:spcAft>
              <a:defRPr sz="1500">
                <a:solidFill>
                  <a:schemeClr val="tx1"/>
                </a:solidFill>
                <a:latin typeface="Times New Roman" pitchFamily="18" charset="0"/>
              </a:defRPr>
            </a:lvl6pPr>
            <a:lvl7pPr marL="2971800" indent="-228600" eaLnBrk="0" fontAlgn="base" hangingPunct="0">
              <a:spcBef>
                <a:spcPct val="0"/>
              </a:spcBef>
              <a:spcAft>
                <a:spcPct val="0"/>
              </a:spcAft>
              <a:defRPr sz="1500">
                <a:solidFill>
                  <a:schemeClr val="tx1"/>
                </a:solidFill>
                <a:latin typeface="Times New Roman" pitchFamily="18" charset="0"/>
              </a:defRPr>
            </a:lvl7pPr>
            <a:lvl8pPr marL="3429000" indent="-228600" eaLnBrk="0" fontAlgn="base" hangingPunct="0">
              <a:spcBef>
                <a:spcPct val="0"/>
              </a:spcBef>
              <a:spcAft>
                <a:spcPct val="0"/>
              </a:spcAft>
              <a:defRPr sz="1500">
                <a:solidFill>
                  <a:schemeClr val="tx1"/>
                </a:solidFill>
                <a:latin typeface="Times New Roman" pitchFamily="18" charset="0"/>
              </a:defRPr>
            </a:lvl8pPr>
            <a:lvl9pPr marL="3886200" indent="-228600" eaLnBrk="0" fontAlgn="base" hangingPunct="0">
              <a:spcBef>
                <a:spcPct val="0"/>
              </a:spcBef>
              <a:spcAft>
                <a:spcPct val="0"/>
              </a:spcAft>
              <a:defRPr sz="1500">
                <a:solidFill>
                  <a:schemeClr val="tx1"/>
                </a:solidFill>
                <a:latin typeface="Times New Roman" pitchFamily="18" charset="0"/>
              </a:defRPr>
            </a:lvl9pPr>
          </a:lstStyle>
          <a:p>
            <a:pPr algn="ctr" eaLnBrk="1" hangingPunct="1">
              <a:defRPr/>
            </a:pPr>
            <a:endParaRPr lang="ru-RU" sz="800" b="1" dirty="0" smtClean="0"/>
          </a:p>
          <a:p>
            <a:pPr algn="ctr"/>
            <a:endParaRPr lang="ru-RU" sz="1800" dirty="0" smtClean="0"/>
          </a:p>
        </p:txBody>
      </p:sp>
      <p:sp>
        <p:nvSpPr>
          <p:cNvPr id="3" name="Номер слайда 2"/>
          <p:cNvSpPr>
            <a:spLocks noGrp="1"/>
          </p:cNvSpPr>
          <p:nvPr>
            <p:ph type="sldNum" sz="quarter" idx="12"/>
          </p:nvPr>
        </p:nvSpPr>
        <p:spPr/>
        <p:txBody>
          <a:bodyPr/>
          <a:lstStyle/>
          <a:p>
            <a:fld id="{B19B0651-EE4F-4900-A07F-96A6BFA9D0F0}" type="slidenum">
              <a:rPr lang="ru-RU" smtClean="0"/>
              <a:pPr/>
              <a:t>2</a:t>
            </a:fld>
            <a:endParaRPr lang="ru-RU" dirty="0"/>
          </a:p>
        </p:txBody>
      </p:sp>
      <p:sp>
        <p:nvSpPr>
          <p:cNvPr id="4" name="TextBox 3"/>
          <p:cNvSpPr txBox="1"/>
          <p:nvPr/>
        </p:nvSpPr>
        <p:spPr>
          <a:xfrm>
            <a:off x="423101" y="182168"/>
            <a:ext cx="8385425"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b="1" dirty="0"/>
              <a:t>Ведение учета на </a:t>
            </a:r>
            <a:r>
              <a:rPr lang="ru-RU" b="1" dirty="0" err="1"/>
              <a:t>забалансовых</a:t>
            </a:r>
            <a:r>
              <a:rPr lang="ru-RU" b="1" dirty="0"/>
              <a:t> счетах</a:t>
            </a:r>
            <a:endParaRPr lang="ru-RU" b="1" dirty="0">
              <a:latin typeface="Times New Roman" panose="02020603050405020304" pitchFamily="18" charset="0"/>
              <a:cs typeface="Times New Roman" panose="02020603050405020304" pitchFamily="18" charset="0"/>
            </a:endParaRPr>
          </a:p>
        </p:txBody>
      </p:sp>
      <p:sp>
        <p:nvSpPr>
          <p:cNvPr id="9" name="TextBox 8"/>
          <p:cNvSpPr txBox="1">
            <a:spLocks noChangeArrowheads="1"/>
          </p:cNvSpPr>
          <p:nvPr/>
        </p:nvSpPr>
        <p:spPr bwMode="auto">
          <a:xfrm>
            <a:off x="971599" y="908720"/>
            <a:ext cx="7871125" cy="2554545"/>
          </a:xfrm>
          <a:prstGeom prst="rect">
            <a:avLst/>
          </a:prstGeom>
          <a:ln/>
          <a:extLst/>
        </p:spPr>
        <p:style>
          <a:lnRef idx="1">
            <a:schemeClr val="accent6"/>
          </a:lnRef>
          <a:fillRef idx="2">
            <a:schemeClr val="accent6"/>
          </a:fillRef>
          <a:effectRef idx="1">
            <a:schemeClr val="accent6"/>
          </a:effectRef>
          <a:fontRef idx="minor">
            <a:schemeClr val="dk1"/>
          </a:fontRef>
        </p:style>
        <p:txBody>
          <a:bodyPr wrap="square">
            <a:spAutoFit/>
          </a:bodyPr>
          <a:lstStyle>
            <a:lvl1pPr eaLnBrk="0" hangingPunct="0">
              <a:defRPr sz="1500">
                <a:solidFill>
                  <a:schemeClr val="tx1"/>
                </a:solidFill>
                <a:latin typeface="Times New Roman" pitchFamily="18" charset="0"/>
              </a:defRPr>
            </a:lvl1pPr>
            <a:lvl2pPr marL="742950" indent="-285750" eaLnBrk="0" hangingPunct="0">
              <a:defRPr sz="1500">
                <a:solidFill>
                  <a:schemeClr val="tx1"/>
                </a:solidFill>
                <a:latin typeface="Times New Roman" pitchFamily="18" charset="0"/>
              </a:defRPr>
            </a:lvl2pPr>
            <a:lvl3pPr marL="1143000" indent="-228600" eaLnBrk="0" hangingPunct="0">
              <a:defRPr sz="1500">
                <a:solidFill>
                  <a:schemeClr val="tx1"/>
                </a:solidFill>
                <a:latin typeface="Times New Roman" pitchFamily="18" charset="0"/>
              </a:defRPr>
            </a:lvl3pPr>
            <a:lvl4pPr marL="1600200" indent="-228600" eaLnBrk="0" hangingPunct="0">
              <a:defRPr sz="1500">
                <a:solidFill>
                  <a:schemeClr val="tx1"/>
                </a:solidFill>
                <a:latin typeface="Times New Roman" pitchFamily="18" charset="0"/>
              </a:defRPr>
            </a:lvl4pPr>
            <a:lvl5pPr marL="2057400" indent="-228600" eaLnBrk="0" hangingPunct="0">
              <a:defRPr sz="1500">
                <a:solidFill>
                  <a:schemeClr val="tx1"/>
                </a:solidFill>
                <a:latin typeface="Times New Roman" pitchFamily="18" charset="0"/>
              </a:defRPr>
            </a:lvl5pPr>
            <a:lvl6pPr marL="2514600" indent="-228600" eaLnBrk="0" fontAlgn="base" hangingPunct="0">
              <a:spcBef>
                <a:spcPct val="0"/>
              </a:spcBef>
              <a:spcAft>
                <a:spcPct val="0"/>
              </a:spcAft>
              <a:defRPr sz="1500">
                <a:solidFill>
                  <a:schemeClr val="tx1"/>
                </a:solidFill>
                <a:latin typeface="Times New Roman" pitchFamily="18" charset="0"/>
              </a:defRPr>
            </a:lvl6pPr>
            <a:lvl7pPr marL="2971800" indent="-228600" eaLnBrk="0" fontAlgn="base" hangingPunct="0">
              <a:spcBef>
                <a:spcPct val="0"/>
              </a:spcBef>
              <a:spcAft>
                <a:spcPct val="0"/>
              </a:spcAft>
              <a:defRPr sz="1500">
                <a:solidFill>
                  <a:schemeClr val="tx1"/>
                </a:solidFill>
                <a:latin typeface="Times New Roman" pitchFamily="18" charset="0"/>
              </a:defRPr>
            </a:lvl7pPr>
            <a:lvl8pPr marL="3429000" indent="-228600" eaLnBrk="0" fontAlgn="base" hangingPunct="0">
              <a:spcBef>
                <a:spcPct val="0"/>
              </a:spcBef>
              <a:spcAft>
                <a:spcPct val="0"/>
              </a:spcAft>
              <a:defRPr sz="1500">
                <a:solidFill>
                  <a:schemeClr val="tx1"/>
                </a:solidFill>
                <a:latin typeface="Times New Roman" pitchFamily="18" charset="0"/>
              </a:defRPr>
            </a:lvl8pPr>
            <a:lvl9pPr marL="3886200" indent="-228600" eaLnBrk="0" fontAlgn="base" hangingPunct="0">
              <a:spcBef>
                <a:spcPct val="0"/>
              </a:spcBef>
              <a:spcAft>
                <a:spcPct val="0"/>
              </a:spcAft>
              <a:defRPr sz="1500">
                <a:solidFill>
                  <a:schemeClr val="tx1"/>
                </a:solidFill>
                <a:latin typeface="Times New Roman" pitchFamily="18" charset="0"/>
              </a:defRPr>
            </a:lvl9pPr>
          </a:lstStyle>
          <a:p>
            <a:r>
              <a:rPr lang="ru-RU" sz="1600" dirty="0"/>
              <a:t>На </a:t>
            </a:r>
            <a:r>
              <a:rPr lang="ru-RU" sz="1600" dirty="0" err="1"/>
              <a:t>забалансовых</a:t>
            </a:r>
            <a:r>
              <a:rPr lang="ru-RU" sz="1600" dirty="0"/>
              <a:t> счетах учреждением учитываются: ценности, находящиеся у учреждения, но не закрепленные за ним на праве оперативного управления пользования, поступившее на хранение и переработку; материальные ценности, учет которых согласно настоящей Инструкции предусмотрен вне балансовых счетов; специальное оборудование для выполнения научно-исследовательских работ по государственным (муниципальным) договорам (контрактам), экспериментальные устройства, иные ценности, расчеты; обязательства, ожидающие исполнения, а также дополнительные аналитические данные об иных объектах учета и проведенных с ними операциях, необходимые для раскрытия сведений о деятельности учреждения в формируемой им отчетности.</a:t>
            </a:r>
          </a:p>
        </p:txBody>
      </p:sp>
      <p:sp>
        <p:nvSpPr>
          <p:cNvPr id="10" name="TextBox 9"/>
          <p:cNvSpPr txBox="1">
            <a:spLocks noChangeArrowheads="1"/>
          </p:cNvSpPr>
          <p:nvPr/>
        </p:nvSpPr>
        <p:spPr bwMode="auto">
          <a:xfrm>
            <a:off x="971599" y="3645024"/>
            <a:ext cx="7882453" cy="830997"/>
          </a:xfrm>
          <a:prstGeom prst="rect">
            <a:avLst/>
          </a:prstGeom>
          <a:ln/>
          <a:extLst/>
        </p:spPr>
        <p:style>
          <a:lnRef idx="1">
            <a:schemeClr val="accent6"/>
          </a:lnRef>
          <a:fillRef idx="2">
            <a:schemeClr val="accent6"/>
          </a:fillRef>
          <a:effectRef idx="1">
            <a:schemeClr val="accent6"/>
          </a:effectRef>
          <a:fontRef idx="minor">
            <a:schemeClr val="dk1"/>
          </a:fontRef>
        </p:style>
        <p:txBody>
          <a:bodyPr wrap="square">
            <a:spAutoFit/>
          </a:bodyPr>
          <a:lstStyle>
            <a:lvl1pPr eaLnBrk="0" hangingPunct="0">
              <a:defRPr sz="1500">
                <a:solidFill>
                  <a:schemeClr val="tx1"/>
                </a:solidFill>
                <a:latin typeface="Times New Roman" pitchFamily="18" charset="0"/>
              </a:defRPr>
            </a:lvl1pPr>
            <a:lvl2pPr marL="742950" indent="-285750" eaLnBrk="0" hangingPunct="0">
              <a:defRPr sz="1500">
                <a:solidFill>
                  <a:schemeClr val="tx1"/>
                </a:solidFill>
                <a:latin typeface="Times New Roman" pitchFamily="18" charset="0"/>
              </a:defRPr>
            </a:lvl2pPr>
            <a:lvl3pPr marL="1143000" indent="-228600" eaLnBrk="0" hangingPunct="0">
              <a:defRPr sz="1500">
                <a:solidFill>
                  <a:schemeClr val="tx1"/>
                </a:solidFill>
                <a:latin typeface="Times New Roman" pitchFamily="18" charset="0"/>
              </a:defRPr>
            </a:lvl3pPr>
            <a:lvl4pPr marL="1600200" indent="-228600" eaLnBrk="0" hangingPunct="0">
              <a:defRPr sz="1500">
                <a:solidFill>
                  <a:schemeClr val="tx1"/>
                </a:solidFill>
                <a:latin typeface="Times New Roman" pitchFamily="18" charset="0"/>
              </a:defRPr>
            </a:lvl4pPr>
            <a:lvl5pPr marL="2057400" indent="-228600" eaLnBrk="0" hangingPunct="0">
              <a:defRPr sz="1500">
                <a:solidFill>
                  <a:schemeClr val="tx1"/>
                </a:solidFill>
                <a:latin typeface="Times New Roman" pitchFamily="18" charset="0"/>
              </a:defRPr>
            </a:lvl5pPr>
            <a:lvl6pPr marL="2514600" indent="-228600" eaLnBrk="0" fontAlgn="base" hangingPunct="0">
              <a:spcBef>
                <a:spcPct val="0"/>
              </a:spcBef>
              <a:spcAft>
                <a:spcPct val="0"/>
              </a:spcAft>
              <a:defRPr sz="1500">
                <a:solidFill>
                  <a:schemeClr val="tx1"/>
                </a:solidFill>
                <a:latin typeface="Times New Roman" pitchFamily="18" charset="0"/>
              </a:defRPr>
            </a:lvl6pPr>
            <a:lvl7pPr marL="2971800" indent="-228600" eaLnBrk="0" fontAlgn="base" hangingPunct="0">
              <a:spcBef>
                <a:spcPct val="0"/>
              </a:spcBef>
              <a:spcAft>
                <a:spcPct val="0"/>
              </a:spcAft>
              <a:defRPr sz="1500">
                <a:solidFill>
                  <a:schemeClr val="tx1"/>
                </a:solidFill>
                <a:latin typeface="Times New Roman" pitchFamily="18" charset="0"/>
              </a:defRPr>
            </a:lvl7pPr>
            <a:lvl8pPr marL="3429000" indent="-228600" eaLnBrk="0" fontAlgn="base" hangingPunct="0">
              <a:spcBef>
                <a:spcPct val="0"/>
              </a:spcBef>
              <a:spcAft>
                <a:spcPct val="0"/>
              </a:spcAft>
              <a:defRPr sz="1500">
                <a:solidFill>
                  <a:schemeClr val="tx1"/>
                </a:solidFill>
                <a:latin typeface="Times New Roman" pitchFamily="18" charset="0"/>
              </a:defRPr>
            </a:lvl8pPr>
            <a:lvl9pPr marL="3886200" indent="-228600" eaLnBrk="0" fontAlgn="base" hangingPunct="0">
              <a:spcBef>
                <a:spcPct val="0"/>
              </a:spcBef>
              <a:spcAft>
                <a:spcPct val="0"/>
              </a:spcAft>
              <a:defRPr sz="1500">
                <a:solidFill>
                  <a:schemeClr val="tx1"/>
                </a:solidFill>
                <a:latin typeface="Times New Roman" pitchFamily="18" charset="0"/>
              </a:defRPr>
            </a:lvl9pPr>
          </a:lstStyle>
          <a:p>
            <a:r>
              <a:rPr lang="ru-RU" sz="1600" dirty="0"/>
              <a:t>Учреждения вправе вводить дополнительные </a:t>
            </a:r>
            <a:r>
              <a:rPr lang="ru-RU" sz="1600" dirty="0" err="1"/>
              <a:t>забалансовые</a:t>
            </a:r>
            <a:r>
              <a:rPr lang="ru-RU" sz="1600" dirty="0"/>
              <a:t> счета для сбора информации в целях обеспечения управленческого учета, а также для обеспечения внутреннего контроля за сохранностью имущества, выданного в пользование.</a:t>
            </a:r>
          </a:p>
        </p:txBody>
      </p:sp>
      <p:sp>
        <p:nvSpPr>
          <p:cNvPr id="11" name="TextBox 10"/>
          <p:cNvSpPr txBox="1">
            <a:spLocks noChangeArrowheads="1"/>
          </p:cNvSpPr>
          <p:nvPr/>
        </p:nvSpPr>
        <p:spPr bwMode="auto">
          <a:xfrm>
            <a:off x="971599" y="4869160"/>
            <a:ext cx="7910317" cy="830997"/>
          </a:xfrm>
          <a:prstGeom prst="rect">
            <a:avLst/>
          </a:prstGeom>
          <a:ln/>
          <a:extLst/>
        </p:spPr>
        <p:style>
          <a:lnRef idx="1">
            <a:schemeClr val="accent6"/>
          </a:lnRef>
          <a:fillRef idx="2">
            <a:schemeClr val="accent6"/>
          </a:fillRef>
          <a:effectRef idx="1">
            <a:schemeClr val="accent6"/>
          </a:effectRef>
          <a:fontRef idx="minor">
            <a:schemeClr val="dk1"/>
          </a:fontRef>
        </p:style>
        <p:txBody>
          <a:bodyPr wrap="square">
            <a:spAutoFit/>
          </a:bodyPr>
          <a:lstStyle>
            <a:lvl1pPr eaLnBrk="0" hangingPunct="0">
              <a:defRPr sz="1500">
                <a:solidFill>
                  <a:schemeClr val="tx1"/>
                </a:solidFill>
                <a:latin typeface="Times New Roman" pitchFamily="18" charset="0"/>
              </a:defRPr>
            </a:lvl1pPr>
            <a:lvl2pPr marL="742950" indent="-285750" eaLnBrk="0" hangingPunct="0">
              <a:defRPr sz="1500">
                <a:solidFill>
                  <a:schemeClr val="tx1"/>
                </a:solidFill>
                <a:latin typeface="Times New Roman" pitchFamily="18" charset="0"/>
              </a:defRPr>
            </a:lvl2pPr>
            <a:lvl3pPr marL="1143000" indent="-228600" eaLnBrk="0" hangingPunct="0">
              <a:defRPr sz="1500">
                <a:solidFill>
                  <a:schemeClr val="tx1"/>
                </a:solidFill>
                <a:latin typeface="Times New Roman" pitchFamily="18" charset="0"/>
              </a:defRPr>
            </a:lvl3pPr>
            <a:lvl4pPr marL="1600200" indent="-228600" eaLnBrk="0" hangingPunct="0">
              <a:defRPr sz="1500">
                <a:solidFill>
                  <a:schemeClr val="tx1"/>
                </a:solidFill>
                <a:latin typeface="Times New Roman" pitchFamily="18" charset="0"/>
              </a:defRPr>
            </a:lvl4pPr>
            <a:lvl5pPr marL="2057400" indent="-228600" eaLnBrk="0" hangingPunct="0">
              <a:defRPr sz="1500">
                <a:solidFill>
                  <a:schemeClr val="tx1"/>
                </a:solidFill>
                <a:latin typeface="Times New Roman" pitchFamily="18" charset="0"/>
              </a:defRPr>
            </a:lvl5pPr>
            <a:lvl6pPr marL="2514600" indent="-228600" eaLnBrk="0" fontAlgn="base" hangingPunct="0">
              <a:spcBef>
                <a:spcPct val="0"/>
              </a:spcBef>
              <a:spcAft>
                <a:spcPct val="0"/>
              </a:spcAft>
              <a:defRPr sz="1500">
                <a:solidFill>
                  <a:schemeClr val="tx1"/>
                </a:solidFill>
                <a:latin typeface="Times New Roman" pitchFamily="18" charset="0"/>
              </a:defRPr>
            </a:lvl6pPr>
            <a:lvl7pPr marL="2971800" indent="-228600" eaLnBrk="0" fontAlgn="base" hangingPunct="0">
              <a:spcBef>
                <a:spcPct val="0"/>
              </a:spcBef>
              <a:spcAft>
                <a:spcPct val="0"/>
              </a:spcAft>
              <a:defRPr sz="1500">
                <a:solidFill>
                  <a:schemeClr val="tx1"/>
                </a:solidFill>
                <a:latin typeface="Times New Roman" pitchFamily="18" charset="0"/>
              </a:defRPr>
            </a:lvl7pPr>
            <a:lvl8pPr marL="3429000" indent="-228600" eaLnBrk="0" fontAlgn="base" hangingPunct="0">
              <a:spcBef>
                <a:spcPct val="0"/>
              </a:spcBef>
              <a:spcAft>
                <a:spcPct val="0"/>
              </a:spcAft>
              <a:defRPr sz="1500">
                <a:solidFill>
                  <a:schemeClr val="tx1"/>
                </a:solidFill>
                <a:latin typeface="Times New Roman" pitchFamily="18" charset="0"/>
              </a:defRPr>
            </a:lvl8pPr>
            <a:lvl9pPr marL="3886200" indent="-228600" eaLnBrk="0" fontAlgn="base" hangingPunct="0">
              <a:spcBef>
                <a:spcPct val="0"/>
              </a:spcBef>
              <a:spcAft>
                <a:spcPct val="0"/>
              </a:spcAft>
              <a:defRPr sz="1500">
                <a:solidFill>
                  <a:schemeClr val="tx1"/>
                </a:solidFill>
                <a:latin typeface="Times New Roman" pitchFamily="18" charset="0"/>
              </a:defRPr>
            </a:lvl9pPr>
          </a:lstStyle>
          <a:p>
            <a:r>
              <a:rPr lang="ru-RU" sz="1600" dirty="0"/>
              <a:t>Все материальные ценности, а также иные активы и обязательства, учитываемые на </a:t>
            </a:r>
            <a:r>
              <a:rPr lang="ru-RU" sz="1600" dirty="0" err="1"/>
              <a:t>забалансовых</a:t>
            </a:r>
            <a:r>
              <a:rPr lang="ru-RU" sz="1600" dirty="0"/>
              <a:t> счетах, инвентаризируются в порядке и в сроки, установленные для объектов, учитываемых на балансе.</a:t>
            </a:r>
          </a:p>
        </p:txBody>
      </p:sp>
      <p:cxnSp>
        <p:nvCxnSpPr>
          <p:cNvPr id="12" name="Прямая соединительная линия 11"/>
          <p:cNvCxnSpPr/>
          <p:nvPr/>
        </p:nvCxnSpPr>
        <p:spPr>
          <a:xfrm flipH="1">
            <a:off x="423101" y="551500"/>
            <a:ext cx="15678" cy="473427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a:off x="438778" y="2348880"/>
            <a:ext cx="365323" cy="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431568" y="5285773"/>
            <a:ext cx="365323" cy="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a:off x="435780" y="4072918"/>
            <a:ext cx="365323" cy="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05569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19B0651-EE4F-4900-A07F-96A6BFA9D0F0}" type="slidenum">
              <a:rPr lang="ru-RU" smtClean="0"/>
              <a:pPr/>
              <a:t>3</a:t>
            </a:fld>
            <a:endParaRPr lang="ru-RU" dirty="0"/>
          </a:p>
        </p:txBody>
      </p:sp>
      <p:sp>
        <p:nvSpPr>
          <p:cNvPr id="49" name="Пятиугольник 48"/>
          <p:cNvSpPr/>
          <p:nvPr/>
        </p:nvSpPr>
        <p:spPr>
          <a:xfrm>
            <a:off x="107504" y="757446"/>
            <a:ext cx="1224136" cy="432048"/>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2000" b="1" dirty="0" smtClean="0"/>
              <a:t>Счет 01</a:t>
            </a:r>
            <a:endParaRPr lang="ru-RU" sz="2000" b="1" dirty="0"/>
          </a:p>
        </p:txBody>
      </p:sp>
      <p:sp>
        <p:nvSpPr>
          <p:cNvPr id="52" name="TextBox 51"/>
          <p:cNvSpPr txBox="1"/>
          <p:nvPr/>
        </p:nvSpPr>
        <p:spPr>
          <a:xfrm>
            <a:off x="1501155" y="188640"/>
            <a:ext cx="7488832" cy="156966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1600" dirty="0"/>
              <a:t>Счет предназначен для учета объектов движимого и недвижимого имущества, полученных учреждением в безвозмездное пользование, объектов, которые в соответствии с законодательством Российской Федерации, не подлежат отражению на балансе </a:t>
            </a:r>
            <a:r>
              <a:rPr lang="ru-RU" sz="1600" dirty="0" smtClean="0"/>
              <a:t>учреждения, </a:t>
            </a:r>
            <a:r>
              <a:rPr lang="ru-RU" sz="1600" dirty="0"/>
              <a:t>а также объектов движимого и недвижимого имущества, полученных в возмездное пользование, кроме финансовой аренды, если объект имущества находится на балансе лизингополучателя.</a:t>
            </a:r>
          </a:p>
        </p:txBody>
      </p:sp>
      <p:sp>
        <p:nvSpPr>
          <p:cNvPr id="53" name="Пятиугольник 52"/>
          <p:cNvSpPr/>
          <p:nvPr/>
        </p:nvSpPr>
        <p:spPr>
          <a:xfrm>
            <a:off x="123553" y="2608749"/>
            <a:ext cx="1224136" cy="432048"/>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2000" b="1" dirty="0" smtClean="0"/>
              <a:t>Счет 02</a:t>
            </a:r>
            <a:endParaRPr lang="ru-RU" sz="2000" b="1" dirty="0"/>
          </a:p>
        </p:txBody>
      </p:sp>
      <p:sp>
        <p:nvSpPr>
          <p:cNvPr id="54" name="TextBox 53"/>
          <p:cNvSpPr txBox="1"/>
          <p:nvPr/>
        </p:nvSpPr>
        <p:spPr>
          <a:xfrm>
            <a:off x="1501155" y="1916832"/>
            <a:ext cx="7488832" cy="181588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1600" dirty="0" smtClean="0"/>
              <a:t>Счет </a:t>
            </a:r>
            <a:r>
              <a:rPr lang="ru-RU" sz="1600" dirty="0"/>
              <a:t>предназначен для учета материальных ценностей, принятых учреждением на хранение, в переработку, материальных ценностей, полученных учреждением до момента обращения их в собственность государства и </a:t>
            </a:r>
            <a:r>
              <a:rPr lang="ru-RU" sz="1600" dirty="0" smtClean="0"/>
              <a:t>передачи </a:t>
            </a:r>
            <a:r>
              <a:rPr lang="ru-RU" sz="1600" dirty="0"/>
              <a:t>указанного имущества органу, осуществляющему в отношении указанного имущества полномочия собственника, материальных ценностей, изъятых в возмещение причиненного ущерба, а также имущества, в отношении которого принято решение о списании</a:t>
            </a:r>
            <a:r>
              <a:rPr lang="ru-RU" sz="1600" dirty="0" smtClean="0"/>
              <a:t>.</a:t>
            </a:r>
            <a:endParaRPr lang="ru-RU" sz="1600" dirty="0"/>
          </a:p>
        </p:txBody>
      </p:sp>
      <p:sp>
        <p:nvSpPr>
          <p:cNvPr id="55" name="Пятиугольник 54"/>
          <p:cNvSpPr/>
          <p:nvPr/>
        </p:nvSpPr>
        <p:spPr>
          <a:xfrm>
            <a:off x="107504" y="4255641"/>
            <a:ext cx="1224136" cy="432048"/>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2000" b="1" dirty="0" smtClean="0"/>
              <a:t>Счет 03</a:t>
            </a:r>
            <a:endParaRPr lang="ru-RU" sz="2000" b="1" dirty="0"/>
          </a:p>
        </p:txBody>
      </p:sp>
      <p:sp>
        <p:nvSpPr>
          <p:cNvPr id="56" name="TextBox 55"/>
          <p:cNvSpPr txBox="1"/>
          <p:nvPr/>
        </p:nvSpPr>
        <p:spPr>
          <a:xfrm>
            <a:off x="1501155" y="3933056"/>
            <a:ext cx="7488832" cy="1077218"/>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1600" dirty="0"/>
              <a:t>Счет предназначен для учета находящихся на хранении и выдаваемых в рамках хозяйственной деятельности учреждения бланков строгой </a:t>
            </a:r>
            <a:r>
              <a:rPr lang="ru-RU" sz="1600" dirty="0" smtClean="0"/>
              <a:t>отчетности. </a:t>
            </a:r>
            <a:r>
              <a:rPr lang="ru-RU" sz="1600" dirty="0"/>
              <a:t>Перечень бланков, относимых к бланкам строгой отчетности, устанавливается учреждением в рамках формирования учетной политики.</a:t>
            </a:r>
          </a:p>
        </p:txBody>
      </p:sp>
      <p:sp>
        <p:nvSpPr>
          <p:cNvPr id="57" name="TextBox 56"/>
          <p:cNvSpPr txBox="1"/>
          <p:nvPr/>
        </p:nvSpPr>
        <p:spPr>
          <a:xfrm>
            <a:off x="1524719" y="5267647"/>
            <a:ext cx="7488832"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1600" dirty="0"/>
              <a:t>Счет предназначен для учета задолженности неплатежеспособных дебиторов с момента принятия комиссией учреждения по поступлению и выбытию активов решения о ее списании с балансового учета учреждения. </a:t>
            </a:r>
          </a:p>
        </p:txBody>
      </p:sp>
      <p:sp>
        <p:nvSpPr>
          <p:cNvPr id="58" name="Пятиугольник 57"/>
          <p:cNvSpPr/>
          <p:nvPr/>
        </p:nvSpPr>
        <p:spPr>
          <a:xfrm>
            <a:off x="123553" y="5467121"/>
            <a:ext cx="1224136" cy="432048"/>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2000" b="1" dirty="0" smtClean="0"/>
              <a:t>Счет 04</a:t>
            </a:r>
            <a:endParaRPr lang="ru-RU" sz="2000" b="1" dirty="0"/>
          </a:p>
        </p:txBody>
      </p:sp>
    </p:spTree>
    <p:extLst>
      <p:ext uri="{BB962C8B-B14F-4D97-AF65-F5344CB8AC3E}">
        <p14:creationId xmlns:p14="http://schemas.microsoft.com/office/powerpoint/2010/main" val="898012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ятиугольник 6"/>
          <p:cNvSpPr/>
          <p:nvPr/>
        </p:nvSpPr>
        <p:spPr>
          <a:xfrm>
            <a:off x="179512" y="476672"/>
            <a:ext cx="1224136" cy="432048"/>
          </a:xfrm>
          <a:prstGeom prst="homePlat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2000" b="1" dirty="0" smtClean="0"/>
              <a:t>Счет 05</a:t>
            </a:r>
            <a:endParaRPr lang="ru-RU" sz="2000" b="1" dirty="0"/>
          </a:p>
        </p:txBody>
      </p:sp>
      <p:sp>
        <p:nvSpPr>
          <p:cNvPr id="10" name="TextBox 9"/>
          <p:cNvSpPr txBox="1"/>
          <p:nvPr/>
        </p:nvSpPr>
        <p:spPr>
          <a:xfrm>
            <a:off x="1603748" y="277197"/>
            <a:ext cx="7488832" cy="83099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ru-RU" sz="1600" dirty="0"/>
              <a:t>Счет предназначен для учета материальных ценностей, оплаченных субъектом учета, уполномоченным на централизованное заключение государственного </a:t>
            </a:r>
            <a:r>
              <a:rPr lang="ru-RU" sz="1600" dirty="0" smtClean="0"/>
              <a:t>контракта и </a:t>
            </a:r>
            <a:r>
              <a:rPr lang="ru-RU" sz="1600" dirty="0"/>
              <a:t>отгруженных учреждениям </a:t>
            </a:r>
            <a:r>
              <a:rPr lang="ru-RU" sz="1600" dirty="0" smtClean="0"/>
              <a:t>в </a:t>
            </a:r>
            <a:r>
              <a:rPr lang="ru-RU" sz="1600" dirty="0"/>
              <a:t>рамках централизованной </a:t>
            </a:r>
            <a:r>
              <a:rPr lang="ru-RU" sz="1600" dirty="0" smtClean="0"/>
              <a:t>закупки.</a:t>
            </a:r>
            <a:endParaRPr lang="ru-RU" sz="1600" dirty="0"/>
          </a:p>
        </p:txBody>
      </p:sp>
      <p:sp>
        <p:nvSpPr>
          <p:cNvPr id="11" name="Пятиугольник 10"/>
          <p:cNvSpPr/>
          <p:nvPr/>
        </p:nvSpPr>
        <p:spPr>
          <a:xfrm>
            <a:off x="179512" y="1714455"/>
            <a:ext cx="1224136" cy="432048"/>
          </a:xfrm>
          <a:prstGeom prst="homePlat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2000" b="1" dirty="0" smtClean="0"/>
              <a:t>Счет 06</a:t>
            </a:r>
            <a:endParaRPr lang="ru-RU" sz="2000" b="1" dirty="0"/>
          </a:p>
        </p:txBody>
      </p:sp>
      <p:sp>
        <p:nvSpPr>
          <p:cNvPr id="12" name="Пятиугольник 11"/>
          <p:cNvSpPr/>
          <p:nvPr/>
        </p:nvSpPr>
        <p:spPr>
          <a:xfrm>
            <a:off x="176511" y="3212975"/>
            <a:ext cx="1224136" cy="432048"/>
          </a:xfrm>
          <a:prstGeom prst="homePlat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2000" b="1" dirty="0" smtClean="0"/>
              <a:t>Счет 07</a:t>
            </a:r>
            <a:endParaRPr lang="ru-RU" sz="2000" b="1" dirty="0"/>
          </a:p>
        </p:txBody>
      </p:sp>
      <p:sp>
        <p:nvSpPr>
          <p:cNvPr id="13" name="TextBox 12"/>
          <p:cNvSpPr txBox="1"/>
          <p:nvPr/>
        </p:nvSpPr>
        <p:spPr>
          <a:xfrm>
            <a:off x="1603748" y="1268760"/>
            <a:ext cx="7488832" cy="132343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ru-RU" sz="1600" dirty="0"/>
              <a:t>Счет предназначен для учета задолженности учащихся </a:t>
            </a:r>
            <a:r>
              <a:rPr lang="ru-RU" sz="1600" dirty="0" smtClean="0"/>
              <a:t>и </a:t>
            </a:r>
            <a:r>
              <a:rPr lang="ru-RU" sz="1600" dirty="0"/>
              <a:t>студентов за невозвращенное ими обмундирование, белье, инструменты и иное имущество.</a:t>
            </a:r>
          </a:p>
          <a:p>
            <a:r>
              <a:rPr lang="ru-RU" sz="1600" dirty="0"/>
              <a:t>Задолженность учащихся и </a:t>
            </a:r>
            <a:r>
              <a:rPr lang="ru-RU" sz="1600" dirty="0" smtClean="0"/>
              <a:t>студентов </a:t>
            </a:r>
            <a:r>
              <a:rPr lang="ru-RU" sz="1600" dirty="0"/>
              <a:t>принимается к учету в размере подлежащих возмещению сумм расходов учреждения, необходимых для </a:t>
            </a:r>
            <a:r>
              <a:rPr lang="ru-RU" sz="1600" dirty="0" smtClean="0"/>
              <a:t>восстановления аналогичного </a:t>
            </a:r>
            <a:r>
              <a:rPr lang="ru-RU" sz="1600" dirty="0"/>
              <a:t>имущества</a:t>
            </a:r>
            <a:r>
              <a:rPr lang="ru-RU" sz="1600" dirty="0" smtClean="0"/>
              <a:t>.</a:t>
            </a:r>
            <a:endParaRPr lang="ru-RU" sz="1600" dirty="0"/>
          </a:p>
        </p:txBody>
      </p:sp>
      <p:sp>
        <p:nvSpPr>
          <p:cNvPr id="14" name="TextBox 13"/>
          <p:cNvSpPr txBox="1"/>
          <p:nvPr/>
        </p:nvSpPr>
        <p:spPr>
          <a:xfrm>
            <a:off x="1603748" y="2767280"/>
            <a:ext cx="7488832" cy="132343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ru-RU" sz="1600" dirty="0"/>
              <a:t>Счет предназначен для учета призов, знамен, кубков, учрежденных разными организациями и получаемых от них для награждения команд-победителей, а также материальных ценностей, приобретаемых в целях награждения (дарения), в том числе ценных подарков и сувениров. Призы, знамена, кубки учитываются на </a:t>
            </a:r>
            <a:r>
              <a:rPr lang="ru-RU" sz="1600" dirty="0" err="1"/>
              <a:t>забалансовом</a:t>
            </a:r>
            <a:r>
              <a:rPr lang="ru-RU" sz="1600" dirty="0"/>
              <a:t> счете в течение всего периода их нахождения в данном учреждении.</a:t>
            </a:r>
          </a:p>
        </p:txBody>
      </p:sp>
      <p:sp>
        <p:nvSpPr>
          <p:cNvPr id="15" name="Пятиугольник 14"/>
          <p:cNvSpPr/>
          <p:nvPr/>
        </p:nvSpPr>
        <p:spPr>
          <a:xfrm>
            <a:off x="176511" y="4505953"/>
            <a:ext cx="1224136" cy="432048"/>
          </a:xfrm>
          <a:prstGeom prst="homePlat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2000" b="1" dirty="0" smtClean="0"/>
              <a:t>Счет 08</a:t>
            </a:r>
            <a:endParaRPr lang="ru-RU" sz="2000" b="1" dirty="0"/>
          </a:p>
        </p:txBody>
      </p:sp>
      <p:sp>
        <p:nvSpPr>
          <p:cNvPr id="16" name="TextBox 15"/>
          <p:cNvSpPr txBox="1"/>
          <p:nvPr/>
        </p:nvSpPr>
        <p:spPr>
          <a:xfrm>
            <a:off x="1603748" y="4312453"/>
            <a:ext cx="7488832" cy="83099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ru-RU" sz="1600" dirty="0"/>
              <a:t>Счет предназначен для учета путевок, полученных безвозмездно от общественных, профсоюзных и других организаций. Путевки подлежат хранению в кассе учреждения наравне с денежными документами.</a:t>
            </a:r>
          </a:p>
        </p:txBody>
      </p:sp>
      <p:sp>
        <p:nvSpPr>
          <p:cNvPr id="17" name="TextBox 16"/>
          <p:cNvSpPr txBox="1"/>
          <p:nvPr/>
        </p:nvSpPr>
        <p:spPr>
          <a:xfrm>
            <a:off x="1580903" y="5295850"/>
            <a:ext cx="7488832" cy="107721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ru-RU" sz="1600" dirty="0"/>
              <a:t>Счет предназначен для учета материальных ценностей, выданных на транспортные средства взамен изношенных, в целях контроля за их использованием. Перечень материальных ценностей, учитываемых на </a:t>
            </a:r>
            <a:r>
              <a:rPr lang="ru-RU" sz="1600" dirty="0" err="1"/>
              <a:t>забалансовом</a:t>
            </a:r>
            <a:r>
              <a:rPr lang="ru-RU" sz="1600" dirty="0"/>
              <a:t> </a:t>
            </a:r>
            <a:r>
              <a:rPr lang="ru-RU" sz="1600" dirty="0" smtClean="0"/>
              <a:t>счете </a:t>
            </a:r>
            <a:r>
              <a:rPr lang="ru-RU" sz="1600" dirty="0"/>
              <a:t>устанавливается учетной политикой учреждения.</a:t>
            </a:r>
          </a:p>
        </p:txBody>
      </p:sp>
      <p:sp>
        <p:nvSpPr>
          <p:cNvPr id="18" name="Пятиугольник 17"/>
          <p:cNvSpPr/>
          <p:nvPr/>
        </p:nvSpPr>
        <p:spPr>
          <a:xfrm>
            <a:off x="191841" y="5745796"/>
            <a:ext cx="1224136" cy="432048"/>
          </a:xfrm>
          <a:prstGeom prst="homePlat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2000" b="1" dirty="0" smtClean="0"/>
              <a:t>Счет 09</a:t>
            </a:r>
            <a:endParaRPr lang="ru-RU" sz="2000" b="1" dirty="0"/>
          </a:p>
        </p:txBody>
      </p:sp>
    </p:spTree>
    <p:extLst>
      <p:ext uri="{BB962C8B-B14F-4D97-AF65-F5344CB8AC3E}">
        <p14:creationId xmlns:p14="http://schemas.microsoft.com/office/powerpoint/2010/main" val="7615913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19B0651-EE4F-4900-A07F-96A6BFA9D0F0}" type="slidenum">
              <a:rPr lang="ru-RU" smtClean="0"/>
              <a:pPr/>
              <a:t>5</a:t>
            </a:fld>
            <a:endParaRPr lang="ru-RU" dirty="0"/>
          </a:p>
        </p:txBody>
      </p:sp>
      <p:sp>
        <p:nvSpPr>
          <p:cNvPr id="20" name="TextBox 19"/>
          <p:cNvSpPr txBox="1"/>
          <p:nvPr/>
        </p:nvSpPr>
        <p:spPr>
          <a:xfrm>
            <a:off x="1542556" y="116632"/>
            <a:ext cx="7488832"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1600" dirty="0"/>
              <a:t>Счет предназначен для учета имущества, за исключением денежных средств, полученного учреждением в качестве обеспечения обязательств (залог), а также иных видов обеспечения исполнения </a:t>
            </a:r>
            <a:r>
              <a:rPr lang="ru-RU" sz="1600" dirty="0" smtClean="0"/>
              <a:t>обязательств.</a:t>
            </a:r>
            <a:endParaRPr lang="ru-RU" sz="1600" dirty="0"/>
          </a:p>
        </p:txBody>
      </p:sp>
      <p:sp>
        <p:nvSpPr>
          <p:cNvPr id="21" name="Пятиугольник 20"/>
          <p:cNvSpPr/>
          <p:nvPr/>
        </p:nvSpPr>
        <p:spPr>
          <a:xfrm>
            <a:off x="151212" y="316106"/>
            <a:ext cx="1224136" cy="432048"/>
          </a:xfrm>
          <a:prstGeom prst="homePlat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2000" b="1" dirty="0" smtClean="0"/>
              <a:t>Счет 10</a:t>
            </a:r>
            <a:endParaRPr lang="ru-RU" sz="2000" b="1" dirty="0"/>
          </a:p>
        </p:txBody>
      </p:sp>
      <p:sp>
        <p:nvSpPr>
          <p:cNvPr id="26" name="Пятиугольник 25"/>
          <p:cNvSpPr/>
          <p:nvPr/>
        </p:nvSpPr>
        <p:spPr>
          <a:xfrm>
            <a:off x="151212" y="1206633"/>
            <a:ext cx="1224136" cy="432048"/>
          </a:xfrm>
          <a:prstGeom prst="homePlat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2000" b="1" dirty="0" smtClean="0"/>
              <a:t>Счет 11</a:t>
            </a:r>
            <a:endParaRPr lang="ru-RU" sz="2000" b="1" dirty="0"/>
          </a:p>
        </p:txBody>
      </p:sp>
      <p:sp>
        <p:nvSpPr>
          <p:cNvPr id="27" name="TextBox 26"/>
          <p:cNvSpPr txBox="1"/>
          <p:nvPr/>
        </p:nvSpPr>
        <p:spPr>
          <a:xfrm>
            <a:off x="1542556" y="1130270"/>
            <a:ext cx="7488832" cy="58477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1600" dirty="0"/>
              <a:t>Счет предназначен для учета сумм предоставленных государственных и муниципальных гарантий.</a:t>
            </a:r>
          </a:p>
        </p:txBody>
      </p:sp>
      <p:sp>
        <p:nvSpPr>
          <p:cNvPr id="28" name="Пятиугольник 27"/>
          <p:cNvSpPr/>
          <p:nvPr/>
        </p:nvSpPr>
        <p:spPr>
          <a:xfrm>
            <a:off x="151212" y="2481282"/>
            <a:ext cx="1224136" cy="432048"/>
          </a:xfrm>
          <a:prstGeom prst="homePlat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2000" b="1" dirty="0" smtClean="0"/>
              <a:t>Счет 12</a:t>
            </a:r>
            <a:endParaRPr lang="ru-RU" sz="2000" b="1" dirty="0"/>
          </a:p>
        </p:txBody>
      </p:sp>
      <p:sp>
        <p:nvSpPr>
          <p:cNvPr id="29" name="Пятиугольник 28"/>
          <p:cNvSpPr/>
          <p:nvPr/>
        </p:nvSpPr>
        <p:spPr>
          <a:xfrm>
            <a:off x="153544" y="5609564"/>
            <a:ext cx="1224136" cy="432048"/>
          </a:xfrm>
          <a:prstGeom prst="homePlat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2000" b="1" dirty="0" smtClean="0"/>
              <a:t>Счет 14</a:t>
            </a:r>
            <a:endParaRPr lang="ru-RU" sz="2000" b="1" dirty="0"/>
          </a:p>
        </p:txBody>
      </p:sp>
      <p:sp>
        <p:nvSpPr>
          <p:cNvPr id="30" name="Пятиугольник 29"/>
          <p:cNvSpPr/>
          <p:nvPr/>
        </p:nvSpPr>
        <p:spPr>
          <a:xfrm>
            <a:off x="151212" y="4107269"/>
            <a:ext cx="1224136" cy="432048"/>
          </a:xfrm>
          <a:prstGeom prst="homePlat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2000" b="1" dirty="0" smtClean="0"/>
              <a:t>Счет 13</a:t>
            </a:r>
            <a:endParaRPr lang="ru-RU" sz="2000" b="1" dirty="0"/>
          </a:p>
        </p:txBody>
      </p:sp>
      <p:sp>
        <p:nvSpPr>
          <p:cNvPr id="31" name="TextBox 30"/>
          <p:cNvSpPr txBox="1"/>
          <p:nvPr/>
        </p:nvSpPr>
        <p:spPr>
          <a:xfrm>
            <a:off x="1536779" y="5148480"/>
            <a:ext cx="7488832" cy="135421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1600" dirty="0"/>
              <a:t>Счет предназначен для учета полученных и неоплаченных документов финансовым </a:t>
            </a:r>
            <a:r>
              <a:rPr lang="ru-RU" sz="1600" dirty="0" smtClean="0"/>
              <a:t>органом. Аналитический </a:t>
            </a:r>
            <a:r>
              <a:rPr lang="ru-RU" sz="1600" dirty="0"/>
              <a:t>учет по счету ведется в </a:t>
            </a:r>
            <a:r>
              <a:rPr lang="ru-RU" sz="1600" dirty="0" smtClean="0"/>
              <a:t>карточке </a:t>
            </a:r>
            <a:r>
              <a:rPr lang="ru-RU" sz="1600" dirty="0"/>
              <a:t>учета расчетных документов, ожидающих исполнения в разрезе счетов бюджетов по каждому документу.</a:t>
            </a:r>
          </a:p>
          <a:p>
            <a:r>
              <a:rPr lang="ru-RU" sz="1600" dirty="0"/>
              <a:t> </a:t>
            </a:r>
          </a:p>
        </p:txBody>
      </p:sp>
      <p:sp>
        <p:nvSpPr>
          <p:cNvPr id="32" name="TextBox 31"/>
          <p:cNvSpPr txBox="1"/>
          <p:nvPr/>
        </p:nvSpPr>
        <p:spPr>
          <a:xfrm>
            <a:off x="1542556" y="3717032"/>
            <a:ext cx="7488832" cy="1077218"/>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1600" dirty="0"/>
              <a:t>Счет предназначен для учета материальных ценностей, использованных при изготовлении экспериментальных устройств, необходимых при проведении научно-исследовательских (опытно-конструкторских) работ, до момента проведения демонтажа этих устройств.</a:t>
            </a:r>
          </a:p>
        </p:txBody>
      </p:sp>
      <p:sp>
        <p:nvSpPr>
          <p:cNvPr id="33" name="TextBox 32"/>
          <p:cNvSpPr txBox="1"/>
          <p:nvPr/>
        </p:nvSpPr>
        <p:spPr>
          <a:xfrm>
            <a:off x="1536779" y="1912476"/>
            <a:ext cx="7488832" cy="156966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1600" dirty="0"/>
              <a:t>Счет предназначен для учета </a:t>
            </a:r>
            <a:r>
              <a:rPr lang="ru-RU" sz="1600" dirty="0" smtClean="0"/>
              <a:t>спецоборудования, </a:t>
            </a:r>
            <a:r>
              <a:rPr lang="ru-RU" sz="1600" dirty="0"/>
              <a:t>приобретенного заказчиком для выполнения научно-исследовательских, опытно-конструкторских работ, полученного учреждением при исполнении им работ по соответствующей теме, а также спецоборудования учреждения, переданного в научное подразделение для выполнения научно-исследовательских, опытно-конструкторских работ по конкретной теме заказчика.</a:t>
            </a:r>
          </a:p>
        </p:txBody>
      </p:sp>
    </p:spTree>
    <p:extLst>
      <p:ext uri="{BB962C8B-B14F-4D97-AF65-F5344CB8AC3E}">
        <p14:creationId xmlns:p14="http://schemas.microsoft.com/office/powerpoint/2010/main" val="19600258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B19B0651-EE4F-4900-A07F-96A6BFA9D0F0}" type="slidenum">
              <a:rPr lang="ru-RU" smtClean="0"/>
              <a:pPr/>
              <a:t>6</a:t>
            </a:fld>
            <a:endParaRPr lang="ru-RU" dirty="0"/>
          </a:p>
        </p:txBody>
      </p:sp>
      <p:sp>
        <p:nvSpPr>
          <p:cNvPr id="10" name="TextBox 9"/>
          <p:cNvSpPr txBox="1"/>
          <p:nvPr/>
        </p:nvSpPr>
        <p:spPr>
          <a:xfrm>
            <a:off x="1527648" y="2060848"/>
            <a:ext cx="7488832" cy="1077218"/>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ru-RU" sz="1600" dirty="0"/>
              <a:t>Счет предназначен для учета сумм переплат пенсий и пособий, возникших вследствие неправильного применения действующего законодательства о пенсиях и пособиях и счетных ошибок, на основании актов ревизий, проверок и соответствующих других документов.</a:t>
            </a:r>
          </a:p>
        </p:txBody>
      </p:sp>
      <p:sp>
        <p:nvSpPr>
          <p:cNvPr id="11" name="TextBox 10"/>
          <p:cNvSpPr txBox="1"/>
          <p:nvPr/>
        </p:nvSpPr>
        <p:spPr>
          <a:xfrm>
            <a:off x="1527648" y="116632"/>
            <a:ext cx="7488832" cy="156966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ru-RU" sz="1600" dirty="0"/>
              <a:t>Счет предназначен для учета органом, осуществляющим кассовое обслуживание, и учреждением предъявленных платежных поручений, инкассовых поручений по платежам в бюджеты бюджетной системы Российской Федерации, судебным исполнительным листам, оформленных в установленном порядке уполномоченными органами исполнительной власти и не оплаченных в срок, из-за отсутствия средств на счете государственного (муниципального) учреждения.</a:t>
            </a:r>
          </a:p>
        </p:txBody>
      </p:sp>
      <p:sp>
        <p:nvSpPr>
          <p:cNvPr id="12" name="Пятиугольник 11"/>
          <p:cNvSpPr/>
          <p:nvPr/>
        </p:nvSpPr>
        <p:spPr>
          <a:xfrm>
            <a:off x="158708" y="2418543"/>
            <a:ext cx="1224136" cy="432048"/>
          </a:xfrm>
          <a:prstGeom prst="homePlat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ru-RU" sz="2000" b="1" dirty="0" smtClean="0"/>
              <a:t>Счет 16</a:t>
            </a:r>
            <a:endParaRPr lang="ru-RU" sz="2000" b="1" dirty="0"/>
          </a:p>
        </p:txBody>
      </p:sp>
      <p:sp>
        <p:nvSpPr>
          <p:cNvPr id="13" name="Пятиугольник 12"/>
          <p:cNvSpPr/>
          <p:nvPr/>
        </p:nvSpPr>
        <p:spPr>
          <a:xfrm>
            <a:off x="152184" y="685438"/>
            <a:ext cx="1224136" cy="432048"/>
          </a:xfrm>
          <a:prstGeom prst="homePlat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ru-RU" sz="2000" b="1" dirty="0" smtClean="0"/>
              <a:t>Счет 15</a:t>
            </a:r>
            <a:endParaRPr lang="ru-RU" sz="2000" b="1" dirty="0"/>
          </a:p>
        </p:txBody>
      </p:sp>
      <p:sp>
        <p:nvSpPr>
          <p:cNvPr id="14" name="TextBox 13"/>
          <p:cNvSpPr txBox="1"/>
          <p:nvPr/>
        </p:nvSpPr>
        <p:spPr>
          <a:xfrm>
            <a:off x="1527648" y="3429000"/>
            <a:ext cx="7488832" cy="255454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ru-RU" sz="1600" dirty="0"/>
              <a:t>Счет открывается к счетам 020100000 </a:t>
            </a:r>
            <a:r>
              <a:rPr lang="ru-RU" sz="1600" dirty="0" smtClean="0"/>
              <a:t>"</a:t>
            </a:r>
            <a:r>
              <a:rPr lang="ru-RU" sz="1600" dirty="0"/>
              <a:t>Денежные средства учреждения", 021003000 </a:t>
            </a:r>
            <a:r>
              <a:rPr lang="ru-RU" sz="1600" dirty="0" smtClean="0"/>
              <a:t>"</a:t>
            </a:r>
            <a:r>
              <a:rPr lang="ru-RU" sz="1600" dirty="0"/>
              <a:t>Расчеты с финансовым органом по наличным денежным средствам", 030406000 "Расчеты с прочими кредиторами" (в части денежных расчетов), и предназначен для аналитического учета поступлений денежных средств (за исключением поступлений от возвратов расходов текущего финансового года), а также для учета возврата излишне полученных доходов (доходов от авансов) (за исключением возврата субъектом учета остатков неиспользованных им субсидий (грантов) прошлых лет) на банковские счета субъекта учета, на лицевой счет, открытый ему органом Федерального казначейства (финансовым органом), на счет операций с наличными денежными средствами, а также в кассу субъекта учета.</a:t>
            </a:r>
          </a:p>
        </p:txBody>
      </p:sp>
      <p:sp>
        <p:nvSpPr>
          <p:cNvPr id="21" name="Пятиугольник 20"/>
          <p:cNvSpPr/>
          <p:nvPr/>
        </p:nvSpPr>
        <p:spPr>
          <a:xfrm>
            <a:off x="152184" y="4490248"/>
            <a:ext cx="1224136" cy="432048"/>
          </a:xfrm>
          <a:prstGeom prst="homePlat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ru-RU" sz="2000" b="1" dirty="0" smtClean="0"/>
              <a:t>Счет 17</a:t>
            </a:r>
            <a:endParaRPr lang="ru-RU" sz="2000" b="1" dirty="0"/>
          </a:p>
        </p:txBody>
      </p:sp>
    </p:spTree>
    <p:extLst>
      <p:ext uri="{BB962C8B-B14F-4D97-AF65-F5344CB8AC3E}">
        <p14:creationId xmlns:p14="http://schemas.microsoft.com/office/powerpoint/2010/main" val="35318297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547664" y="188640"/>
            <a:ext cx="7488832" cy="2062103"/>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1600" dirty="0"/>
              <a:t>Счет открывается к счетам </a:t>
            </a:r>
            <a:r>
              <a:rPr lang="ru-RU" sz="1600" dirty="0" smtClean="0"/>
              <a:t>020100000 "Денежные </a:t>
            </a:r>
            <a:r>
              <a:rPr lang="ru-RU" sz="1600" dirty="0"/>
              <a:t>средства учреждения", </a:t>
            </a:r>
            <a:r>
              <a:rPr lang="ru-RU" sz="1600" dirty="0" smtClean="0"/>
              <a:t>021003000 </a:t>
            </a:r>
            <a:r>
              <a:rPr lang="ru-RU" sz="1600" dirty="0"/>
              <a:t>"Расчеты </a:t>
            </a:r>
            <a:r>
              <a:rPr lang="ru-RU" sz="1600" dirty="0" smtClean="0"/>
              <a:t>с </a:t>
            </a:r>
            <a:r>
              <a:rPr lang="ru-RU" sz="1600" dirty="0"/>
              <a:t>финансовым органом по наличным денежным средствам", 030406000 "Расчеты с прочими кредиторами" (в части денежных расчетов) и предназначен для аналитического учета выбытий денежных </a:t>
            </a:r>
            <a:r>
              <a:rPr lang="ru-RU" sz="1600" dirty="0" smtClean="0"/>
              <a:t>средств, </a:t>
            </a:r>
            <a:r>
              <a:rPr lang="ru-RU" sz="1600" dirty="0"/>
              <a:t>а также возвратов расходов (излишне произведенных перечислений) текущего года с банковских счетов субъекта учета, с лицевого счета, открытого ему органом Федерального казначейства (финансовым органом), со счета операций с наличными денежными средствами, а также из кассы субъекта учета.</a:t>
            </a:r>
          </a:p>
        </p:txBody>
      </p:sp>
      <p:sp>
        <p:nvSpPr>
          <p:cNvPr id="11" name="TextBox 10"/>
          <p:cNvSpPr txBox="1"/>
          <p:nvPr/>
        </p:nvSpPr>
        <p:spPr>
          <a:xfrm>
            <a:off x="1547664" y="4005064"/>
            <a:ext cx="7488832"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1600" dirty="0"/>
              <a:t>Счет предназначен для учета сумм непредъявленных кредиторами требований, вытекающих из условий договора, контракта, в том числе сумм кредиторской задолженности, не подтвержденных по результатам инвентаризации </a:t>
            </a:r>
            <a:r>
              <a:rPr lang="ru-RU" sz="1600" dirty="0" smtClean="0"/>
              <a:t>кредитором.</a:t>
            </a:r>
            <a:endParaRPr lang="ru-RU" sz="1600" dirty="0"/>
          </a:p>
        </p:txBody>
      </p:sp>
      <p:sp>
        <p:nvSpPr>
          <p:cNvPr id="14" name="TextBox 13"/>
          <p:cNvSpPr txBox="1"/>
          <p:nvPr/>
        </p:nvSpPr>
        <p:spPr>
          <a:xfrm>
            <a:off x="1514178" y="2492896"/>
            <a:ext cx="7488832" cy="107721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1600" dirty="0"/>
              <a:t>Счет предназначен для учета финансовыми органами сумм невыясненных поступлений и </a:t>
            </a:r>
            <a:r>
              <a:rPr lang="ru-RU" sz="1600" dirty="0" smtClean="0"/>
              <a:t>прошлых </a:t>
            </a:r>
            <a:r>
              <a:rPr lang="ru-RU" sz="1600" dirty="0"/>
              <a:t>отчетных периодов, списанных заключительными оборотами на финансовый результат прошлых отчетных периодов, но подлежащих уточнению в следующем финансовом году.</a:t>
            </a:r>
          </a:p>
        </p:txBody>
      </p:sp>
      <p:sp>
        <p:nvSpPr>
          <p:cNvPr id="15" name="Пятиугольник 14"/>
          <p:cNvSpPr/>
          <p:nvPr/>
        </p:nvSpPr>
        <p:spPr>
          <a:xfrm>
            <a:off x="158708" y="2815481"/>
            <a:ext cx="1224136" cy="4320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000" b="1" dirty="0" smtClean="0"/>
              <a:t>Счет 19</a:t>
            </a:r>
            <a:endParaRPr lang="ru-RU" sz="2000" b="1" dirty="0"/>
          </a:p>
        </p:txBody>
      </p:sp>
      <p:sp>
        <p:nvSpPr>
          <p:cNvPr id="16" name="Пятиугольник 15"/>
          <p:cNvSpPr/>
          <p:nvPr/>
        </p:nvSpPr>
        <p:spPr>
          <a:xfrm>
            <a:off x="158708" y="1003667"/>
            <a:ext cx="1224136" cy="4320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000" b="1" dirty="0" smtClean="0"/>
              <a:t>Счет 18</a:t>
            </a:r>
            <a:endParaRPr lang="ru-RU" sz="2000" b="1" dirty="0"/>
          </a:p>
        </p:txBody>
      </p:sp>
      <p:sp>
        <p:nvSpPr>
          <p:cNvPr id="17" name="Пятиугольник 16"/>
          <p:cNvSpPr/>
          <p:nvPr/>
        </p:nvSpPr>
        <p:spPr>
          <a:xfrm>
            <a:off x="137848" y="4204538"/>
            <a:ext cx="1224136" cy="4320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000" b="1" dirty="0" smtClean="0"/>
              <a:t>Счет 20</a:t>
            </a:r>
            <a:endParaRPr lang="ru-RU" sz="2000" b="1" dirty="0"/>
          </a:p>
        </p:txBody>
      </p:sp>
      <p:sp>
        <p:nvSpPr>
          <p:cNvPr id="18" name="Пятиугольник 17"/>
          <p:cNvSpPr/>
          <p:nvPr/>
        </p:nvSpPr>
        <p:spPr>
          <a:xfrm>
            <a:off x="151424" y="5551785"/>
            <a:ext cx="1224136" cy="4320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000" b="1" dirty="0" smtClean="0"/>
              <a:t>Счет 21</a:t>
            </a:r>
            <a:endParaRPr lang="ru-RU" sz="2000" b="1" dirty="0"/>
          </a:p>
        </p:txBody>
      </p:sp>
      <p:sp>
        <p:nvSpPr>
          <p:cNvPr id="19" name="TextBox 18"/>
          <p:cNvSpPr txBox="1"/>
          <p:nvPr/>
        </p:nvSpPr>
        <p:spPr>
          <a:xfrm>
            <a:off x="1547664" y="5229200"/>
            <a:ext cx="7488832" cy="107721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1600" dirty="0"/>
              <a:t>Счет предназначен для учета находящихся в эксплуатации учреждения объектов основных средств стоимостью до 3000 рублей включительно, за исключением объектов библиотечного фонда и объектов недвижимого имущества в целях обеспечения надлежащего контроля за их движением.</a:t>
            </a:r>
          </a:p>
        </p:txBody>
      </p:sp>
    </p:spTree>
    <p:extLst>
      <p:ext uri="{BB962C8B-B14F-4D97-AF65-F5344CB8AC3E}">
        <p14:creationId xmlns:p14="http://schemas.microsoft.com/office/powerpoint/2010/main" val="6088237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475656" y="260648"/>
            <a:ext cx="7488832" cy="3046988"/>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ru-RU" sz="1600" dirty="0"/>
              <a:t>Счет предназначен для учета учреждением (грузополучателем) полученных от поставщика материальных ценностей до момента получения грузополучателем Извещения (ф. 0504805) </a:t>
            </a:r>
            <a:r>
              <a:rPr lang="ru-RU" sz="1600" dirty="0" smtClean="0"/>
              <a:t>(подтверждения </a:t>
            </a:r>
            <a:r>
              <a:rPr lang="ru-RU" sz="1600" dirty="0"/>
              <a:t>заказчиком централизованной закупки исполнения поставки по централизованному снабжению, в том числе на основании оформленного грузополучателем Извещения (ф. 0504805) и копий документов поставщика на отправленные ценности в адрес грузополучателя, при этом пользование имуществом до получения указанных документов (подтверждения исполнения поставки по централизованному снабжению) допускается: казенным учреждением - при наличии разрешения уполномоченного органа исполнительной власти, главного распорядителя бюджетных средств, обособленным подразделением (филиалом) бюджетного учреждения (автономного учреждения) - при наличии разрешения учреждения, его создавшим.</a:t>
            </a:r>
          </a:p>
        </p:txBody>
      </p:sp>
      <p:sp>
        <p:nvSpPr>
          <p:cNvPr id="7" name="TextBox 6"/>
          <p:cNvSpPr txBox="1"/>
          <p:nvPr/>
        </p:nvSpPr>
        <p:spPr>
          <a:xfrm>
            <a:off x="1475656" y="4906615"/>
            <a:ext cx="7488832" cy="83099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ru-RU" sz="1600" dirty="0"/>
              <a:t> </a:t>
            </a:r>
            <a:r>
              <a:rPr lang="ru-RU" sz="1600" dirty="0" smtClean="0"/>
              <a:t>Счет </a:t>
            </a:r>
            <a:r>
              <a:rPr lang="ru-RU" sz="1600" dirty="0"/>
              <a:t>предназначен для учета имущества, переданного учреждением в доверительное управление, в целях обеспечения надлежащего контроля за их движением.</a:t>
            </a:r>
          </a:p>
        </p:txBody>
      </p:sp>
      <p:sp>
        <p:nvSpPr>
          <p:cNvPr id="8" name="TextBox 7"/>
          <p:cNvSpPr txBox="1"/>
          <p:nvPr/>
        </p:nvSpPr>
        <p:spPr>
          <a:xfrm>
            <a:off x="1475656" y="3501008"/>
            <a:ext cx="7488832" cy="1077218"/>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ru-RU" sz="1600" dirty="0"/>
              <a:t>Счет предназначен для учета периодических изданий (газет, журналов и т.п.), приобретаемых учреждением для комплектации библиотечного фонда. Периодические издания учитываются в условной оценке: один объект (номер журнала, годовой комплект газеты), один рубль.</a:t>
            </a:r>
          </a:p>
        </p:txBody>
      </p:sp>
      <p:sp>
        <p:nvSpPr>
          <p:cNvPr id="9" name="Пятиугольник 8"/>
          <p:cNvSpPr/>
          <p:nvPr/>
        </p:nvSpPr>
        <p:spPr>
          <a:xfrm>
            <a:off x="157948" y="5106089"/>
            <a:ext cx="1224136" cy="432048"/>
          </a:xfrm>
          <a:prstGeom prst="homePlate">
            <a:avLst/>
          </a:prstGeom>
        </p:spPr>
        <p:style>
          <a:lnRef idx="0">
            <a:schemeClr val="dk1"/>
          </a:lnRef>
          <a:fillRef idx="3">
            <a:schemeClr val="dk1"/>
          </a:fillRef>
          <a:effectRef idx="3">
            <a:schemeClr val="dk1"/>
          </a:effectRef>
          <a:fontRef idx="minor">
            <a:schemeClr val="lt1"/>
          </a:fontRef>
        </p:style>
        <p:txBody>
          <a:bodyPr rtlCol="0" anchor="ctr"/>
          <a:lstStyle/>
          <a:p>
            <a:pPr algn="ctr"/>
            <a:r>
              <a:rPr lang="ru-RU" sz="2000" b="1" dirty="0" smtClean="0"/>
              <a:t>Счет 24</a:t>
            </a:r>
            <a:endParaRPr lang="ru-RU" sz="2000" b="1" dirty="0"/>
          </a:p>
        </p:txBody>
      </p:sp>
      <p:sp>
        <p:nvSpPr>
          <p:cNvPr id="10" name="Пятиугольник 9"/>
          <p:cNvSpPr/>
          <p:nvPr/>
        </p:nvSpPr>
        <p:spPr>
          <a:xfrm>
            <a:off x="151424" y="3789040"/>
            <a:ext cx="1224136" cy="432048"/>
          </a:xfrm>
          <a:prstGeom prst="homePlate">
            <a:avLst/>
          </a:prstGeom>
        </p:spPr>
        <p:style>
          <a:lnRef idx="0">
            <a:schemeClr val="dk1"/>
          </a:lnRef>
          <a:fillRef idx="3">
            <a:schemeClr val="dk1"/>
          </a:fillRef>
          <a:effectRef idx="3">
            <a:schemeClr val="dk1"/>
          </a:effectRef>
          <a:fontRef idx="minor">
            <a:schemeClr val="lt1"/>
          </a:fontRef>
        </p:style>
        <p:txBody>
          <a:bodyPr rtlCol="0" anchor="ctr"/>
          <a:lstStyle/>
          <a:p>
            <a:pPr algn="ctr"/>
            <a:r>
              <a:rPr lang="ru-RU" sz="2000" b="1" dirty="0" smtClean="0"/>
              <a:t>Счет 23</a:t>
            </a:r>
            <a:endParaRPr lang="ru-RU" sz="2000" b="1" dirty="0"/>
          </a:p>
        </p:txBody>
      </p:sp>
      <p:sp>
        <p:nvSpPr>
          <p:cNvPr id="11" name="Пятиугольник 10"/>
          <p:cNvSpPr/>
          <p:nvPr/>
        </p:nvSpPr>
        <p:spPr>
          <a:xfrm>
            <a:off x="151424" y="1568118"/>
            <a:ext cx="1224136" cy="432048"/>
          </a:xfrm>
          <a:prstGeom prst="homePlate">
            <a:avLst/>
          </a:prstGeom>
        </p:spPr>
        <p:style>
          <a:lnRef idx="0">
            <a:schemeClr val="dk1"/>
          </a:lnRef>
          <a:fillRef idx="3">
            <a:schemeClr val="dk1"/>
          </a:fillRef>
          <a:effectRef idx="3">
            <a:schemeClr val="dk1"/>
          </a:effectRef>
          <a:fontRef idx="minor">
            <a:schemeClr val="lt1"/>
          </a:fontRef>
        </p:style>
        <p:txBody>
          <a:bodyPr rtlCol="0" anchor="ctr"/>
          <a:lstStyle/>
          <a:p>
            <a:pPr algn="ctr"/>
            <a:r>
              <a:rPr lang="ru-RU" sz="2000" b="1" dirty="0" smtClean="0"/>
              <a:t>Счет 22</a:t>
            </a:r>
            <a:endParaRPr lang="ru-RU" sz="2000" b="1" dirty="0"/>
          </a:p>
        </p:txBody>
      </p:sp>
    </p:spTree>
    <p:extLst>
      <p:ext uri="{BB962C8B-B14F-4D97-AF65-F5344CB8AC3E}">
        <p14:creationId xmlns:p14="http://schemas.microsoft.com/office/powerpoint/2010/main" val="15638761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475656" y="260648"/>
            <a:ext cx="7488832" cy="132343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1600" dirty="0"/>
              <a:t> Счет предназначен для учета имущества, переданного учреждением (органом исполнительной власти, осуществляющим полномочия собственника государственного (муниципального) имущества) в возмездное пользование (по договору аренды), в целях обеспечения надлежащего контроля за его сохранностью, целевым использованием и движением.</a:t>
            </a:r>
          </a:p>
        </p:txBody>
      </p:sp>
      <p:sp>
        <p:nvSpPr>
          <p:cNvPr id="11" name="TextBox 10"/>
          <p:cNvSpPr txBox="1"/>
          <p:nvPr/>
        </p:nvSpPr>
        <p:spPr>
          <a:xfrm>
            <a:off x="1480270" y="3356992"/>
            <a:ext cx="7488832" cy="132343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1600" dirty="0"/>
              <a:t>Счет предназначен для учета форменного обмундирования, специальной одежды и иного имущества, выданного учреждением в личное пользование работникам для выполнения ими служебных (должностных) обязанностей, в целях обеспечения контроля за его сохранностью, целевым использованием и движением.</a:t>
            </a:r>
          </a:p>
        </p:txBody>
      </p:sp>
      <p:sp>
        <p:nvSpPr>
          <p:cNvPr id="12" name="TextBox 11"/>
          <p:cNvSpPr txBox="1"/>
          <p:nvPr/>
        </p:nvSpPr>
        <p:spPr>
          <a:xfrm>
            <a:off x="1480270" y="1772816"/>
            <a:ext cx="7488832" cy="132343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1600" dirty="0"/>
              <a:t> Счет предназначен для учета имущества, переданного учреждением (органом исполнительной власти, осуществляющим полномочия собственника государственного (муниципального) имущества) в безвозмездное пользование, в целях обеспечения надлежащего контроля за его сохранностью, целевым использованием и движением.</a:t>
            </a:r>
          </a:p>
        </p:txBody>
      </p:sp>
      <p:sp>
        <p:nvSpPr>
          <p:cNvPr id="13" name="Пятиугольник 12"/>
          <p:cNvSpPr/>
          <p:nvPr/>
        </p:nvSpPr>
        <p:spPr>
          <a:xfrm>
            <a:off x="151424" y="439217"/>
            <a:ext cx="1224136" cy="432048"/>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2000" b="1" dirty="0" smtClean="0"/>
              <a:t>Счет 25</a:t>
            </a:r>
            <a:endParaRPr lang="ru-RU" sz="2000" b="1" dirty="0"/>
          </a:p>
        </p:txBody>
      </p:sp>
      <p:sp>
        <p:nvSpPr>
          <p:cNvPr id="14" name="Пятиугольник 13"/>
          <p:cNvSpPr/>
          <p:nvPr/>
        </p:nvSpPr>
        <p:spPr>
          <a:xfrm>
            <a:off x="163281" y="2218511"/>
            <a:ext cx="1224136" cy="432048"/>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2000" b="1" dirty="0" smtClean="0"/>
              <a:t>Счет 26</a:t>
            </a:r>
            <a:endParaRPr lang="ru-RU" sz="2000" b="1" dirty="0"/>
          </a:p>
        </p:txBody>
      </p:sp>
      <p:sp>
        <p:nvSpPr>
          <p:cNvPr id="15" name="Пятиугольник 14"/>
          <p:cNvSpPr/>
          <p:nvPr/>
        </p:nvSpPr>
        <p:spPr>
          <a:xfrm>
            <a:off x="151424" y="3802687"/>
            <a:ext cx="1224136" cy="432048"/>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2000" b="1" dirty="0" smtClean="0"/>
              <a:t>Счет 27</a:t>
            </a:r>
            <a:endParaRPr lang="ru-RU" sz="2000" b="1" dirty="0"/>
          </a:p>
        </p:txBody>
      </p:sp>
      <p:sp>
        <p:nvSpPr>
          <p:cNvPr id="18" name="TextBox 17"/>
          <p:cNvSpPr txBox="1"/>
          <p:nvPr/>
        </p:nvSpPr>
        <p:spPr>
          <a:xfrm>
            <a:off x="1475656" y="5085184"/>
            <a:ext cx="7488832"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1600" dirty="0" smtClean="0"/>
              <a:t> Счет </a:t>
            </a:r>
            <a:r>
              <a:rPr lang="ru-RU" sz="1600" dirty="0"/>
              <a:t>предназначен для учета расчетов по исполнению денежных обязательств через третьих лиц (при выплатах пенсий, пособий через отделения Почты России, платежных агентов).</a:t>
            </a:r>
          </a:p>
        </p:txBody>
      </p:sp>
      <p:sp>
        <p:nvSpPr>
          <p:cNvPr id="19" name="Пятиугольник 18"/>
          <p:cNvSpPr/>
          <p:nvPr/>
        </p:nvSpPr>
        <p:spPr>
          <a:xfrm>
            <a:off x="169805" y="5284658"/>
            <a:ext cx="1224136" cy="432048"/>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2000" b="1" dirty="0" smtClean="0"/>
              <a:t>Счет 30</a:t>
            </a:r>
            <a:endParaRPr lang="ru-RU" sz="2000" b="1" dirty="0"/>
          </a:p>
        </p:txBody>
      </p:sp>
    </p:spTree>
    <p:extLst>
      <p:ext uri="{BB962C8B-B14F-4D97-AF65-F5344CB8AC3E}">
        <p14:creationId xmlns:p14="http://schemas.microsoft.com/office/powerpoint/2010/main" val="54193752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лавная">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Документ" ma:contentTypeID="0x010100FF6B14D676282643BCFE0290CCE8D38D" ma:contentTypeVersion="0" ma:contentTypeDescription="Создание документа." ma:contentTypeScope="" ma:versionID="c2ba80c7ad2e6dc4e3743dfb656ce4b8">
  <xsd:schema xmlns:xsd="http://www.w3.org/2001/XMLSchema" xmlns:xs="http://www.w3.org/2001/XMLSchema" xmlns:p="http://schemas.microsoft.com/office/2006/metadata/properties" targetNamespace="http://schemas.microsoft.com/office/2006/metadata/properties" ma:root="true" ma:fieldsID="02f955febea7e716b4e91cddba17110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Тип контента"/>
        <xsd:element ref="dc:title" minOccurs="0" maxOccurs="1" ma:index="4" ma:displayName="Название"/>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D1B3FB3-99B1-4D06-9B52-5B23C64FDB7F}">
  <ds:schemaRefs>
    <ds:schemaRef ds:uri="http://schemas.microsoft.com/office/2006/documentManagement/types"/>
    <ds:schemaRef ds:uri="http://www.w3.org/XML/1998/namespace"/>
    <ds:schemaRef ds:uri="http://schemas.microsoft.com/office/2006/metadata/properties"/>
    <ds:schemaRef ds:uri="http://schemas.microsoft.com/office/infopath/2007/PartnerControls"/>
    <ds:schemaRef ds:uri="http://schemas.openxmlformats.org/package/2006/metadata/core-properties"/>
    <ds:schemaRef ds:uri="http://purl.org/dc/elements/1.1/"/>
    <ds:schemaRef ds:uri="http://purl.org/dc/dcmitype/"/>
    <ds:schemaRef ds:uri="http://purl.org/dc/terms/"/>
  </ds:schemaRefs>
</ds:datastoreItem>
</file>

<file path=customXml/itemProps2.xml><?xml version="1.0" encoding="utf-8"?>
<ds:datastoreItem xmlns:ds="http://schemas.openxmlformats.org/officeDocument/2006/customXml" ds:itemID="{EA946685-3EA7-4FF8-A26C-705992E112F8}">
  <ds:schemaRefs>
    <ds:schemaRef ds:uri="http://schemas.microsoft.com/sharepoint/v3/contenttype/forms"/>
  </ds:schemaRefs>
</ds:datastoreItem>
</file>

<file path=customXml/itemProps3.xml><?xml version="1.0" encoding="utf-8"?>
<ds:datastoreItem xmlns:ds="http://schemas.openxmlformats.org/officeDocument/2006/customXml" ds:itemID="{F8B7CDF7-350C-4CAE-A3DC-80C134BAF0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3547</TotalTime>
  <Words>1498</Words>
  <Application>Microsoft Office PowerPoint</Application>
  <PresentationFormat>Экран (4:3)</PresentationFormat>
  <Paragraphs>80</Paragraphs>
  <Slides>11</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Савина Елена Николаевна</dc:creator>
  <cp:lastModifiedBy>х</cp:lastModifiedBy>
  <cp:revision>108</cp:revision>
  <cp:lastPrinted>2018-04-10T12:37:38Z</cp:lastPrinted>
  <dcterms:created xsi:type="dcterms:W3CDTF">2016-11-08T08:21:12Z</dcterms:created>
  <dcterms:modified xsi:type="dcterms:W3CDTF">2018-04-26T12:37:50Z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0x010100FF6B14D676282643BCFE0290CCE8D38D</vt:lpwstr>
  </property>
</Properties>
</file>