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61" r:id="rId3"/>
    <p:sldId id="287" r:id="rId4"/>
    <p:sldId id="300" r:id="rId5"/>
    <p:sldId id="262" r:id="rId6"/>
    <p:sldId id="288" r:id="rId7"/>
    <p:sldId id="290" r:id="rId8"/>
    <p:sldId id="298" r:id="rId9"/>
    <p:sldId id="293" r:id="rId10"/>
    <p:sldId id="294" r:id="rId11"/>
    <p:sldId id="295" r:id="rId12"/>
    <p:sldId id="297" r:id="rId13"/>
    <p:sldId id="302" r:id="rId14"/>
    <p:sldId id="303" r:id="rId15"/>
    <p:sldId id="30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294" autoAdjust="0"/>
  </p:normalViewPr>
  <p:slideViewPr>
    <p:cSldViewPr>
      <p:cViewPr>
        <p:scale>
          <a:sx n="100" d="100"/>
          <a:sy n="100" d="100"/>
        </p:scale>
        <p:origin x="-702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7D394-60CC-4F37-892E-92B55A20A224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1F7B1-FCBD-490E-8573-5C96229EE2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258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E47EA94-8373-448C-97F2-435F1C89CD18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5250832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2E60DE-CFAB-4516-9FBC-0D89CD543297}" type="slidenum">
              <a:rPr lang="ru-RU" altLang="ru-RU" smtClean="0">
                <a:solidFill>
                  <a:prstClr val="black"/>
                </a:solidFill>
              </a:rPr>
              <a:pPr/>
              <a:t>11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927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2E60DE-CFAB-4516-9FBC-0D89CD543297}" type="slidenum">
              <a:rPr lang="ru-RU" altLang="ru-RU" smtClean="0">
                <a:solidFill>
                  <a:prstClr val="black"/>
                </a:solidFill>
              </a:rPr>
              <a:pPr/>
              <a:t>12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6697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2E60DE-CFAB-4516-9FBC-0D89CD543297}" type="slidenum">
              <a:rPr lang="ru-RU" altLang="ru-RU" smtClean="0">
                <a:solidFill>
                  <a:prstClr val="black"/>
                </a:solidFill>
              </a:rPr>
              <a:pPr/>
              <a:t>13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6697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2E60DE-CFAB-4516-9FBC-0D89CD543297}" type="slidenum">
              <a:rPr lang="ru-RU" altLang="ru-RU" smtClean="0">
                <a:solidFill>
                  <a:prstClr val="black"/>
                </a:solidFill>
              </a:rPr>
              <a:pPr/>
              <a:t>14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669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E47EA94-8373-448C-97F2-435F1C89CD18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112338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2E60DE-CFAB-4516-9FBC-0D89CD543297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57275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2E60DE-CFAB-4516-9FBC-0D89CD543297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57275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2E60DE-CFAB-4516-9FBC-0D89CD543297}" type="slidenum">
              <a:rPr lang="ru-RU" altLang="ru-RU" smtClean="0"/>
              <a:pPr/>
              <a:t>6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120943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2E60DE-CFAB-4516-9FBC-0D89CD543297}" type="slidenum">
              <a:rPr lang="ru-RU" altLang="ru-RU" smtClean="0">
                <a:solidFill>
                  <a:prstClr val="black"/>
                </a:solidFill>
              </a:rPr>
              <a:pPr/>
              <a:t>7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562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2E60DE-CFAB-4516-9FBC-0D89CD543297}" type="slidenum">
              <a:rPr lang="ru-RU" altLang="ru-RU" smtClean="0">
                <a:solidFill>
                  <a:prstClr val="black"/>
                </a:solidFill>
              </a:rPr>
              <a:pPr/>
              <a:t>8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293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2E60DE-CFAB-4516-9FBC-0D89CD543297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687818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2E60DE-CFAB-4516-9FBC-0D89CD543297}" type="slidenum">
              <a:rPr lang="ru-RU" altLang="ru-RU" smtClean="0">
                <a:solidFill>
                  <a:prstClr val="black"/>
                </a:solidFill>
              </a:rPr>
              <a:pPr/>
              <a:t>10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640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18525-CD56-471C-B30B-ACFB6BD7634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D0FC3-2EE5-43FF-8757-5285AAE18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7" y="0"/>
            <a:ext cx="9144000" cy="1700808"/>
          </a:xfrm>
          <a:prstGeom prst="rect">
            <a:avLst/>
          </a:prstGeom>
          <a:ln/>
          <a:effectLst>
            <a:outerShdw blurRad="50800" dist="50800" sx="1000" sy="1000" algn="ctr" rotWithShape="0">
              <a:schemeClr val="bg1"/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1815009" y="188640"/>
            <a:ext cx="5544616" cy="83099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Федерального казначейства по Чеченской Республике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" y="2919941"/>
            <a:ext cx="9144000" cy="193899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chemeClr val="bg1">
                <a:alpha val="28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Понятие, виды, порядок отражения основных средств в соответствии со стандартом «Основные средства», утвержденным приказом Минфина России от 31 декабря 2016 года № 257 «Об утверждении федерального стандарта бухгалтерского учета для организаций государственного сектора «Основные средства»</a:t>
            </a:r>
            <a:endParaRPr lang="ru-RU" altLang="ru-RU" sz="2400" b="1" dirty="0" smtClean="0">
              <a:solidFill>
                <a:schemeClr val="tx2">
                  <a:lumMod val="7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23728" y="5877272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                      Февраль 2018  г.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1066208"/>
            <a:ext cx="720080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Отдел централизованной бухгалтерии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4960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CB169EF-DA43-4192-A070-8BB86A01999C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 altLang="ru-RU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133897"/>
            <a:ext cx="8712968" cy="43088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Срок полезного использования объекта основных средств</a:t>
            </a:r>
            <a:endParaRPr lang="ru-RU" sz="2200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7" y="1844824"/>
            <a:ext cx="8640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Срок полезного использования объектов основных средств определяется исходя из:</a:t>
            </a:r>
            <a:endParaRPr lang="ru-RU" b="1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416257" y="2273613"/>
            <a:ext cx="8471059" cy="576064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/>
              <a:t>ожидаемого </a:t>
            </a:r>
            <a:r>
              <a:rPr lang="ru-RU" sz="1600" b="1" dirty="0"/>
              <a:t>срока получения экономических выгод и/или полезного потенциала, заключенных в активе </a:t>
            </a:r>
            <a:endParaRPr lang="ru-RU" sz="1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7371" y="2996952"/>
            <a:ext cx="8471060" cy="18722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/>
              <a:t>рекомендаций</a:t>
            </a:r>
            <a:r>
              <a:rPr lang="ru-RU" sz="1600" b="1" dirty="0"/>
              <a:t>, содержащихся в документах производителя, и (или) на основании решения комиссии по поступлению и выбытию активов, принятого с учетом: </a:t>
            </a:r>
            <a:endParaRPr lang="ru-RU" sz="1600" b="1" dirty="0" smtClean="0"/>
          </a:p>
          <a:p>
            <a:r>
              <a:rPr lang="ru-RU" sz="1400" dirty="0" smtClean="0"/>
              <a:t>- ожидаемого </a:t>
            </a:r>
            <a:r>
              <a:rPr lang="ru-RU" sz="1400" dirty="0"/>
              <a:t>срока использования этого объекта; </a:t>
            </a:r>
            <a:endParaRPr lang="ru-RU" sz="1400" dirty="0" smtClean="0"/>
          </a:p>
          <a:p>
            <a:r>
              <a:rPr lang="ru-RU" sz="1400" dirty="0" smtClean="0"/>
              <a:t>- ожидаемого </a:t>
            </a:r>
            <a:r>
              <a:rPr lang="ru-RU" sz="1400" dirty="0"/>
              <a:t>физического износа</a:t>
            </a:r>
            <a:r>
              <a:rPr lang="ru-RU" sz="1400" dirty="0" smtClean="0"/>
              <a:t>;</a:t>
            </a:r>
          </a:p>
          <a:p>
            <a:r>
              <a:rPr lang="ru-RU" sz="1400" dirty="0" smtClean="0"/>
              <a:t>- иных </a:t>
            </a:r>
            <a:r>
              <a:rPr lang="ru-RU" sz="1400" dirty="0"/>
              <a:t>ограничений использования этого объекта</a:t>
            </a:r>
            <a:r>
              <a:rPr lang="ru-RU" sz="1400" dirty="0" smtClean="0"/>
              <a:t>;</a:t>
            </a:r>
          </a:p>
          <a:p>
            <a:r>
              <a:rPr lang="ru-RU" sz="1400" dirty="0" smtClean="0"/>
              <a:t>- гарантийного </a:t>
            </a:r>
            <a:r>
              <a:rPr lang="ru-RU" sz="1400" dirty="0"/>
              <a:t>срока использования объекта</a:t>
            </a:r>
            <a:r>
              <a:rPr lang="ru-RU" sz="1400" dirty="0" smtClean="0"/>
              <a:t>;</a:t>
            </a:r>
          </a:p>
          <a:p>
            <a:r>
              <a:rPr lang="ru-RU" sz="1400" dirty="0" smtClean="0"/>
              <a:t>- сроков </a:t>
            </a:r>
            <a:r>
              <a:rPr lang="ru-RU" sz="1400" dirty="0"/>
              <a:t>фактической эксплуатации и ранее начисленной суммы амортизации - для объектов, безвозмездно полученных от иных субъектов учета. </a:t>
            </a:r>
            <a:r>
              <a:rPr lang="ru-RU" sz="1400" dirty="0" smtClean="0"/>
              <a:t>   </a:t>
            </a:r>
            <a:endParaRPr lang="ru-RU" sz="1400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97371" y="5013176"/>
            <a:ext cx="8518672" cy="1584176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</a:t>
            </a:r>
            <a:r>
              <a:rPr lang="ru-RU" sz="1600" b="1" dirty="0" smtClean="0"/>
              <a:t>о объектам основных средств, включенным в десятую амортизационную группу </a:t>
            </a:r>
            <a:r>
              <a:rPr lang="ru-RU" sz="1600" dirty="0" smtClean="0"/>
              <a:t>срок полезного использования рассчитывается исходя из единых норм амортизационных отчислений на полное восстановление основных фондов народного хозяйства СССР, утвержденных постановлением Совета Министров СССР от 22.10.1990 № 1072 «О единых нормах амортизационных отчислений на полное восстановление основных фондов народного хозяйства»</a:t>
            </a:r>
            <a:endParaRPr lang="ru-RU" sz="1600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79512" y="836712"/>
            <a:ext cx="2664296" cy="8286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Срок полезного использования объекта основных средств</a:t>
            </a:r>
            <a:endParaRPr lang="ru-RU" dirty="0"/>
          </a:p>
        </p:txBody>
      </p:sp>
      <p:sp>
        <p:nvSpPr>
          <p:cNvPr id="9" name="Нашивка 8"/>
          <p:cNvSpPr/>
          <p:nvPr/>
        </p:nvSpPr>
        <p:spPr>
          <a:xfrm>
            <a:off x="2987824" y="1049026"/>
            <a:ext cx="360040" cy="404044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881716"/>
            <a:ext cx="55063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период</a:t>
            </a:r>
            <a:r>
              <a:rPr lang="ru-RU" sz="1400" dirty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, в течение которого предусматривается использование субъектом учета в его деятельности актива в тех целях, ради которых он был приобретен, создан и (или) получен. </a:t>
            </a:r>
          </a:p>
        </p:txBody>
      </p:sp>
    </p:spTree>
    <p:extLst>
      <p:ext uri="{BB962C8B-B14F-4D97-AF65-F5344CB8AC3E}">
        <p14:creationId xmlns:p14="http://schemas.microsoft.com/office/powerpoint/2010/main" val="324291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4960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CB169EF-DA43-4192-A070-8BB86A01999C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 altLang="ru-RU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242" y="133897"/>
            <a:ext cx="8550246" cy="43088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Амортизация объектов основных средств</a:t>
            </a:r>
            <a:r>
              <a:rPr lang="ru-RU" sz="2200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200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414242" y="961527"/>
            <a:ext cx="2141534" cy="61264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Амортизация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131840" y="852353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innerShdw blurRad="114300">
                    <a:prstClr val="black"/>
                  </a:innerShdw>
                </a:effectLst>
              </a:rPr>
              <a:t>величина </a:t>
            </a:r>
            <a:r>
              <a:rPr lang="ru-RU" sz="1600" dirty="0">
                <a:effectLst>
                  <a:innerShdw blurRad="114300">
                    <a:prstClr val="black"/>
                  </a:innerShdw>
                </a:effectLst>
              </a:rPr>
              <a:t>стоимости актива, постепенно относимая в течение </a:t>
            </a:r>
            <a:r>
              <a:rPr lang="ru-RU" sz="1600" dirty="0" smtClean="0">
                <a:effectLst>
                  <a:innerShdw blurRad="114300">
                    <a:prstClr val="black"/>
                  </a:innerShdw>
                </a:effectLst>
              </a:rPr>
              <a:t>срока </a:t>
            </a:r>
            <a:r>
              <a:rPr lang="ru-RU" sz="1600" dirty="0">
                <a:effectLst>
                  <a:innerShdw blurRad="114300">
                    <a:prstClr val="black"/>
                  </a:innerShdw>
                </a:effectLst>
              </a:rPr>
              <a:t>его полезного использования на расходы (на уменьшение финансового результата). </a:t>
            </a:r>
          </a:p>
        </p:txBody>
      </p:sp>
      <p:sp>
        <p:nvSpPr>
          <p:cNvPr id="6" name="Нашивка 5"/>
          <p:cNvSpPr/>
          <p:nvPr/>
        </p:nvSpPr>
        <p:spPr>
          <a:xfrm>
            <a:off x="2647208" y="1076839"/>
            <a:ext cx="340616" cy="382024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242" y="1988840"/>
            <a:ext cx="2141534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Накопленная амортизация</a:t>
            </a:r>
            <a:endParaRPr lang="ru-RU" dirty="0"/>
          </a:p>
        </p:txBody>
      </p:sp>
      <p:sp>
        <p:nvSpPr>
          <p:cNvPr id="9" name="Нашивка 8"/>
          <p:cNvSpPr/>
          <p:nvPr/>
        </p:nvSpPr>
        <p:spPr>
          <a:xfrm>
            <a:off x="2647208" y="2096852"/>
            <a:ext cx="314324" cy="36004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31840" y="1877218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innerShdw blurRad="114300">
                    <a:prstClr val="black"/>
                  </a:innerShdw>
                </a:effectLst>
              </a:rPr>
              <a:t>сумма </a:t>
            </a:r>
            <a:r>
              <a:rPr lang="ru-RU" sz="1600" dirty="0">
                <a:effectLst>
                  <a:innerShdw blurRad="114300">
                    <a:prstClr val="black"/>
                  </a:innerShdw>
                </a:effectLst>
              </a:rPr>
              <a:t>амортизации, исчисленная за период использования актива (на дату проведения операции с активом и (или) на отчетную дату).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04236" y="3933056"/>
            <a:ext cx="5256584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Методы начисления амортизации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414242" y="5301208"/>
            <a:ext cx="2547290" cy="129274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Линейный метод</a:t>
            </a:r>
            <a:endParaRPr lang="ru-RU" sz="1600" dirty="0"/>
          </a:p>
        </p:txBody>
      </p:sp>
      <p:sp>
        <p:nvSpPr>
          <p:cNvPr id="14" name="Овал 13"/>
          <p:cNvSpPr/>
          <p:nvPr/>
        </p:nvSpPr>
        <p:spPr>
          <a:xfrm>
            <a:off x="3249205" y="5301208"/>
            <a:ext cx="2880320" cy="129274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Метод уменьшаемого остатка</a:t>
            </a:r>
            <a:endParaRPr lang="ru-RU" sz="1600" dirty="0"/>
          </a:p>
        </p:txBody>
      </p:sp>
      <p:sp>
        <p:nvSpPr>
          <p:cNvPr id="16" name="Овал 15"/>
          <p:cNvSpPr/>
          <p:nvPr/>
        </p:nvSpPr>
        <p:spPr>
          <a:xfrm>
            <a:off x="6341665" y="5296594"/>
            <a:ext cx="2592287" cy="12973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Начисление пропорционально объему продукции</a:t>
            </a:r>
            <a:endParaRPr lang="ru-RU" sz="1600" dirty="0"/>
          </a:p>
        </p:txBody>
      </p:sp>
      <p:sp>
        <p:nvSpPr>
          <p:cNvPr id="17" name="Стрелка вправо 16"/>
          <p:cNvSpPr/>
          <p:nvPr/>
        </p:nvSpPr>
        <p:spPr>
          <a:xfrm rot="7266768">
            <a:off x="1756718" y="4895215"/>
            <a:ext cx="495037" cy="3392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509731" y="4861271"/>
            <a:ext cx="324036" cy="407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19844296">
            <a:off x="7089327" y="4819676"/>
            <a:ext cx="343624" cy="4635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00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4960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CB169EF-DA43-4192-A070-8BB86A01999C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 altLang="ru-RU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133897"/>
            <a:ext cx="8712968" cy="43088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Особенности начисления амортизации</a:t>
            </a:r>
            <a:endParaRPr lang="ru-RU" sz="2200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540" y="80157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innerShdw blurRad="114300">
                    <a:prstClr val="black"/>
                  </a:innerShdw>
                </a:effectLst>
              </a:rPr>
              <a:t>Порядок начисления амортизации на вновь приобретенные объекты основных средств с 1 января 2018 года</a:t>
            </a:r>
            <a:endParaRPr lang="ru-RU" dirty="0"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19872" y="1614697"/>
            <a:ext cx="5364596" cy="73418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Амортизация </a:t>
            </a:r>
            <a:r>
              <a:rPr lang="ru-RU" dirty="0"/>
              <a:t>начисляется в соответствии с рассчитанными нормами амортизации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19872" y="2683768"/>
            <a:ext cx="5364596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Амортизация не </a:t>
            </a:r>
            <a:r>
              <a:rPr lang="ru-RU" dirty="0"/>
              <a:t>начисляется. Первоначальная стоимость списывается с одновременным отражением объекта на </a:t>
            </a:r>
            <a:r>
              <a:rPr lang="ru-RU" dirty="0" err="1"/>
              <a:t>забалансовом</a:t>
            </a:r>
            <a:r>
              <a:rPr lang="ru-RU" dirty="0"/>
              <a:t> счете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19872" y="3846748"/>
            <a:ext cx="5364596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Амортизация </a:t>
            </a:r>
            <a:r>
              <a:rPr lang="ru-RU" dirty="0"/>
              <a:t>начисляется в размере 100% первоначальной стоимости при выдаче его в эксплуатацию 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431540" y="1556792"/>
            <a:ext cx="2559105" cy="720080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Объект </a:t>
            </a:r>
            <a:r>
              <a:rPr lang="ru-RU" sz="1600" dirty="0"/>
              <a:t>стоимостью свыше 100 000 </a:t>
            </a:r>
            <a:r>
              <a:rPr lang="ru-RU" sz="1600" dirty="0" smtClean="0"/>
              <a:t>рублей</a:t>
            </a:r>
            <a:endParaRPr lang="ru-RU" sz="1600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431540" y="2636912"/>
            <a:ext cx="2628293" cy="1008112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Объект движимого имущества </a:t>
            </a:r>
            <a:r>
              <a:rPr lang="ru-RU" sz="1600" dirty="0"/>
              <a:t>до 10 000 р. включительно (кроме объектов библ. фонда) </a:t>
            </a:r>
          </a:p>
        </p:txBody>
      </p:sp>
      <p:sp>
        <p:nvSpPr>
          <p:cNvPr id="8" name="Пятиугольник 7"/>
          <p:cNvSpPr/>
          <p:nvPr/>
        </p:nvSpPr>
        <p:spPr>
          <a:xfrm>
            <a:off x="444139" y="3933056"/>
            <a:ext cx="2559105" cy="741784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Объект </a:t>
            </a:r>
            <a:r>
              <a:rPr lang="ru-RU" sz="1600" dirty="0"/>
              <a:t>библиотечного фонда до 100 000 р. включительно 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444139" y="4941168"/>
            <a:ext cx="2559105" cy="1021112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Иной объект основных средств стоимостью от 10 000 до 100 000 рублей</a:t>
            </a:r>
            <a:endParaRPr lang="ru-RU" sz="1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19872" y="4994524"/>
            <a:ext cx="5364596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Амортизация </a:t>
            </a:r>
            <a:r>
              <a:rPr lang="ru-RU" dirty="0"/>
              <a:t>начисляется в размере 100% первоначальной стоимости при выдаче его в эксплуатацию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4139" y="6093296"/>
            <a:ext cx="8448341" cy="50405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временно не используемым объектам основных средств, в </a:t>
            </a:r>
            <a:r>
              <a:rPr lang="ru-RU" dirty="0" err="1" smtClean="0"/>
              <a:t>т.ч</a:t>
            </a:r>
            <a:r>
              <a:rPr lang="ru-RU" dirty="0" smtClean="0"/>
              <a:t>. находящимся на консервации, начисление амортизации не приостанавливается.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278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4960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CB169EF-DA43-4192-A070-8BB86A01999C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 altLang="ru-RU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133897"/>
            <a:ext cx="8712968" cy="43088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Прекращение признания основных средств</a:t>
            </a:r>
            <a:endParaRPr lang="ru-RU" sz="2200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251520" y="2564904"/>
            <a:ext cx="2016224" cy="2376264"/>
          </a:xfrm>
          <a:prstGeom prst="homePlate">
            <a:avLst>
              <a:gd name="adj" fmla="val 392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Признание </a:t>
            </a:r>
            <a:r>
              <a:rPr lang="ru-RU" b="1" dirty="0"/>
              <a:t>прекращается в случае выбытия объекта: 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4685" y="764704"/>
            <a:ext cx="608467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п</a:t>
            </a:r>
            <a:r>
              <a:rPr lang="ru-RU" b="1" dirty="0" smtClean="0"/>
              <a:t>о </a:t>
            </a:r>
            <a:r>
              <a:rPr lang="ru-RU" b="1" dirty="0"/>
              <a:t>основаниям, предусматривающим принятие решения о списании имущества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79812" y="4005064"/>
            <a:ext cx="6084676" cy="7452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п</a:t>
            </a:r>
            <a:r>
              <a:rPr lang="ru-RU" b="1" dirty="0" smtClean="0"/>
              <a:t>ри </a:t>
            </a:r>
            <a:r>
              <a:rPr lang="ru-RU" b="1" dirty="0"/>
              <a:t>передаче другой организации государственного сектора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79812" y="4869160"/>
            <a:ext cx="606451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п</a:t>
            </a:r>
            <a:r>
              <a:rPr lang="ru-RU" b="1" dirty="0" smtClean="0"/>
              <a:t>ри </a:t>
            </a:r>
            <a:r>
              <a:rPr lang="ru-RU" b="1" dirty="0"/>
              <a:t>передаче в результате продажи (дарения)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99978" y="5589240"/>
            <a:ext cx="6064510" cy="10037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п</a:t>
            </a:r>
            <a:r>
              <a:rPr lang="ru-RU" b="1" dirty="0" smtClean="0"/>
              <a:t>о </a:t>
            </a:r>
            <a:r>
              <a:rPr lang="ru-RU" b="1" dirty="0"/>
              <a:t>иным основаниям, предусматривающим прекращение права оперативного управления имуществом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74851" y="2708920"/>
            <a:ext cx="606451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п</a:t>
            </a:r>
            <a:r>
              <a:rPr lang="ru-RU" b="1" dirty="0" smtClean="0"/>
              <a:t>ри </a:t>
            </a:r>
            <a:r>
              <a:rPr lang="ru-RU" b="1" dirty="0"/>
              <a:t>передаче в соответствии с договором аренды либо договором безвозмездного </a:t>
            </a:r>
            <a:r>
              <a:rPr lang="ru-RU" b="1" dirty="0" smtClean="0"/>
              <a:t>пользования,  в случае возникновения у получателя такого имущества объекта бухгалтерского учета в составе основных средств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35957" y="1556792"/>
            <a:ext cx="6084676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п</a:t>
            </a:r>
            <a:r>
              <a:rPr lang="ru-RU" b="1" dirty="0" smtClean="0"/>
              <a:t>ри </a:t>
            </a:r>
            <a:r>
              <a:rPr lang="ru-RU" b="1" dirty="0"/>
              <a:t>прекращении использования объекта для предусмотренных ранее целей, прекращении получения экономических выгод или полезного потенциала </a:t>
            </a:r>
            <a:endParaRPr lang="ru-RU" dirty="0"/>
          </a:p>
        </p:txBody>
      </p:sp>
      <p:sp>
        <p:nvSpPr>
          <p:cNvPr id="9" name="Левая фигурная скобка 8"/>
          <p:cNvSpPr/>
          <p:nvPr/>
        </p:nvSpPr>
        <p:spPr>
          <a:xfrm>
            <a:off x="2422451" y="872716"/>
            <a:ext cx="288032" cy="5760640"/>
          </a:xfrm>
          <a:prstGeom prst="leftBrace">
            <a:avLst>
              <a:gd name="adj1" fmla="val 18254"/>
              <a:gd name="adj2" fmla="val 50165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28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4960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CB169EF-DA43-4192-A070-8BB86A01999C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 altLang="ru-RU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133897"/>
            <a:ext cx="8712968" cy="43088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Основные </a:t>
            </a:r>
            <a:r>
              <a:rPr lang="ru-RU" sz="2200" b="1" dirty="0" smtClean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изменения</a:t>
            </a:r>
            <a:endParaRPr lang="ru-RU" sz="2200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50707" y="980728"/>
            <a:ext cx="8812143" cy="93610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r>
              <a:rPr lang="ru-RU" dirty="0" smtClean="0"/>
              <a:t>бъекты соответствующие критериям актива, </a:t>
            </a:r>
            <a:r>
              <a:rPr lang="ru-RU" dirty="0" smtClean="0"/>
              <a:t>ранее </a:t>
            </a:r>
            <a:r>
              <a:rPr lang="ru-RU" dirty="0"/>
              <a:t>не </a:t>
            </a:r>
            <a:r>
              <a:rPr lang="ru-RU" dirty="0" smtClean="0"/>
              <a:t>учтенные в </a:t>
            </a:r>
            <a:r>
              <a:rPr lang="ru-RU" dirty="0"/>
              <a:t>составе основных средств </a:t>
            </a:r>
            <a:r>
              <a:rPr lang="ru-RU" dirty="0" smtClean="0"/>
              <a:t>и </a:t>
            </a:r>
            <a:r>
              <a:rPr lang="ru-RU" dirty="0"/>
              <a:t>отражавшиеся на </a:t>
            </a:r>
            <a:r>
              <a:rPr lang="ru-RU" dirty="0" err="1"/>
              <a:t>забалансовом</a:t>
            </a:r>
            <a:r>
              <a:rPr lang="ru-RU" dirty="0"/>
              <a:t> учете, </a:t>
            </a:r>
            <a:r>
              <a:rPr lang="ru-RU" dirty="0" smtClean="0"/>
              <a:t>подлежат отражению </a:t>
            </a:r>
            <a:r>
              <a:rPr lang="ru-RU" dirty="0"/>
              <a:t>по </a:t>
            </a:r>
            <a:r>
              <a:rPr lang="ru-RU" b="1" dirty="0"/>
              <a:t>первоначальном </a:t>
            </a:r>
            <a:r>
              <a:rPr lang="ru-RU" b="1" dirty="0" smtClean="0"/>
              <a:t>стоимости на балансе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2344" y="3248980"/>
            <a:ext cx="8812143" cy="79208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Объекты недвижимого имущества (сооружения), ранее учтенные на счете </a:t>
            </a:r>
            <a:r>
              <a:rPr lang="ru-RU" dirty="0" smtClean="0"/>
              <a:t>1.10113 (Сооружения), </a:t>
            </a:r>
            <a:r>
              <a:rPr lang="ru-RU" dirty="0" smtClean="0"/>
              <a:t>подлежат учету на счете </a:t>
            </a:r>
            <a:r>
              <a:rPr lang="ru-RU" dirty="0" smtClean="0"/>
              <a:t>1.10112 «Нежилые помещения (здания, сооружения)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4293" y="5445224"/>
            <a:ext cx="8812143" cy="64807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счете 1.10113 подлежат учету объекты основных средств, относящиеся к инвестиционной недвижимости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2345" y="4149080"/>
            <a:ext cx="8812143" cy="123212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В группировку основных средств добавлена группа «Инвестиционная недвижимость</a:t>
            </a:r>
            <a:r>
              <a:rPr lang="ru-RU" dirty="0" smtClean="0"/>
              <a:t>».</a:t>
            </a:r>
          </a:p>
          <a:p>
            <a:r>
              <a:rPr lang="ru-RU" sz="1200" dirty="0" smtClean="0"/>
              <a:t>Инвестиционная недвижимость - объект </a:t>
            </a:r>
            <a:r>
              <a:rPr lang="ru-RU" sz="1200" dirty="0"/>
              <a:t>недвижимости, а также движимое имущество, составляющее с указанным объектом единый имущественный комплекс, находящийся во владении и/или пользовании субъекта учета с </a:t>
            </a:r>
            <a:r>
              <a:rPr lang="ru-RU" sz="1200" b="1" dirty="0"/>
              <a:t>целью получения арендной платы и/или увеличения стоимости недвижимого имущества</a:t>
            </a:r>
            <a:r>
              <a:rPr lang="ru-RU" sz="1200" dirty="0"/>
              <a:t>, но НЕ предназначенные для выполнения возложенных на субъект учета полномочий (функций), осуществления деятельности по выполнению работ, оказанию услуг либо для управленческих нужд субъекта учета и (или) продажи. 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1458" y="6237312"/>
            <a:ext cx="8812142" cy="32403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Внесены изменения в порядок начисления амортизации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2343" y="2060848"/>
            <a:ext cx="8812143" cy="108012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Объекты основных средств, не приносящие субъекту учета экономические выгоды, не имеющие полезного потенциала и в отношении которых в дальнейшем не предусматривается получение  экономических выгод, учитываются на </a:t>
            </a:r>
            <a:r>
              <a:rPr lang="ru-RU" dirty="0" err="1" smtClean="0"/>
              <a:t>забалансовых</a:t>
            </a:r>
            <a:r>
              <a:rPr lang="ru-RU" dirty="0" smtClean="0"/>
              <a:t> счетах.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152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9144000" cy="1844824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rgbClr val="000000">
                <a:alpha val="0"/>
              </a:srgbClr>
            </a:outerShdw>
            <a:reflection stA="740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755576" y="3573016"/>
            <a:ext cx="7848872" cy="830997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lumMod val="40000"/>
                <a:lumOff val="60000"/>
                <a:alpha val="6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  <a:endParaRPr lang="ru-RU" sz="4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6467673"/>
            <a:ext cx="52972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Начальник ОЦБ –заместитель главного бухгалтера      Д.А. Харонов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6922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3563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C1557856-3EE1-4B7D-A75A-D3EA38239771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  <p:sp>
        <p:nvSpPr>
          <p:cNvPr id="42" name="TextBox 41"/>
          <p:cNvSpPr txBox="1"/>
          <p:nvPr/>
        </p:nvSpPr>
        <p:spPr>
          <a:xfrm>
            <a:off x="179512" y="155113"/>
            <a:ext cx="8856985" cy="415498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Федеральный стандарт бухгалтерского учета «Основные средства»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79512" y="2924944"/>
            <a:ext cx="8788247" cy="92333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Приказ </a:t>
            </a:r>
            <a:r>
              <a:rPr lang="ru-RU" dirty="0"/>
              <a:t>Минфина России от 31.12.2016 № 257н «Об утверждении федерального стандарта бухгалтерского учета для организаций государственного сектора «Основные средства</a:t>
            </a:r>
            <a:r>
              <a:rPr lang="ru-RU" dirty="0" smtClean="0"/>
              <a:t>» </a:t>
            </a:r>
            <a:endParaRPr lang="ru-RU" b="1" dirty="0">
              <a:ln w="0"/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83157" y="2133361"/>
            <a:ext cx="8754661" cy="36933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Стандарт «Основные средства» применяется при ведении учета с </a:t>
            </a: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</a:rPr>
              <a:t>1 января 2018 г. 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3785" y="4005064"/>
            <a:ext cx="8803974" cy="100811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Письмо Минфина России </a:t>
            </a:r>
            <a:r>
              <a:rPr lang="ru-RU" dirty="0" smtClean="0"/>
              <a:t>от 30.11.2017 № </a:t>
            </a:r>
            <a:r>
              <a:rPr lang="ru-RU" dirty="0"/>
              <a:t>02-07-07/79257 </a:t>
            </a:r>
            <a:r>
              <a:rPr lang="ru-RU" dirty="0" smtClean="0"/>
              <a:t>«Первичные методические </a:t>
            </a:r>
            <a:r>
              <a:rPr lang="ru-RU" dirty="0"/>
              <a:t>рекомендации по применению федерального стандарта бухгалтерского учета для организаций государственного сектора «Основные средства»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3157" y="5085184"/>
            <a:ext cx="8856985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Письмо Минфина России от 15.12.2017 № 02-07-07/84237 «Методические рекомендации по применению федерального стандарта бухгалтерского учета для организаций государственного сектора «Основные средства»</a:t>
            </a:r>
            <a:endParaRPr lang="ru-RU" dirty="0"/>
          </a:p>
        </p:txBody>
      </p:sp>
      <p:sp>
        <p:nvSpPr>
          <p:cNvPr id="9" name="Пятиугольник 8"/>
          <p:cNvSpPr/>
          <p:nvPr/>
        </p:nvSpPr>
        <p:spPr>
          <a:xfrm>
            <a:off x="179511" y="836712"/>
            <a:ext cx="8754661" cy="916680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Федеральный стандарт бухгалтерского учета устанавливает единые требования к бухгалтерскому учету активов, классифицируемых как основные средства, а также требования об основных средствах, раскрываемой в бухгалтерской отчетности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3563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C1557856-3EE1-4B7D-A75A-D3EA38239771}" type="slidenum">
              <a:rPr lang="ru-RU" altLang="ru-RU" smtClean="0"/>
              <a:pPr/>
              <a:t>3</a:t>
            </a:fld>
            <a:endParaRPr lang="ru-RU" altLang="ru-RU" dirty="0" smtClean="0"/>
          </a:p>
        </p:txBody>
      </p:sp>
      <p:sp>
        <p:nvSpPr>
          <p:cNvPr id="42" name="TextBox 41"/>
          <p:cNvSpPr txBox="1"/>
          <p:nvPr/>
        </p:nvSpPr>
        <p:spPr>
          <a:xfrm>
            <a:off x="99681" y="140727"/>
            <a:ext cx="8936815" cy="430887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Понятие «Основные средства»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18344" y="764703"/>
            <a:ext cx="8936815" cy="141483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000" b="1" dirty="0" smtClean="0"/>
              <a:t>Основные средства </a:t>
            </a:r>
          </a:p>
          <a:p>
            <a:pPr algn="ctr"/>
            <a:r>
              <a:rPr lang="ru-RU" dirty="0" smtClean="0"/>
              <a:t>– являющиеся активами материальные ценности независимо от их стоимости со сроком полезного использования более 12 месяцев , предназначенные для неоднократного или постоянного использования субъектом учета в целях: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18344" y="2420888"/>
            <a:ext cx="2808312" cy="146152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  <a:r>
              <a:rPr lang="ru-RU" dirty="0" smtClean="0"/>
              <a:t>ыполне</a:t>
            </a:r>
            <a:r>
              <a:rPr lang="ru-RU" sz="1600" dirty="0" smtClean="0"/>
              <a:t>ния государственных (муниципальных</a:t>
            </a:r>
            <a:r>
              <a:rPr lang="ru-RU" dirty="0" smtClean="0"/>
              <a:t>) полномочий (функций)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041526" y="2420888"/>
            <a:ext cx="3199417" cy="146152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</a:t>
            </a:r>
            <a:r>
              <a:rPr lang="ru-RU" dirty="0" smtClean="0"/>
              <a:t>существления деятельности по выполнению работ, оказанию услуг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6372200" y="2382416"/>
            <a:ext cx="2520280" cy="146152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управленческих нужд субъекта учета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7164288" y="2179543"/>
            <a:ext cx="180020" cy="3386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003645" y="2179543"/>
            <a:ext cx="118999" cy="3386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4593771" y="2179543"/>
            <a:ext cx="2178" cy="3386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711626" y="4030634"/>
            <a:ext cx="8108846" cy="37261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 относятся к основным средствам:</a:t>
            </a:r>
            <a:endParaRPr lang="ru-RU" b="1" dirty="0"/>
          </a:p>
        </p:txBody>
      </p:sp>
      <p:sp>
        <p:nvSpPr>
          <p:cNvPr id="41" name="Пятиугольник 40"/>
          <p:cNvSpPr/>
          <p:nvPr/>
        </p:nvSpPr>
        <p:spPr>
          <a:xfrm>
            <a:off x="907811" y="4533350"/>
            <a:ext cx="8008711" cy="305996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Непроизведенные активы</a:t>
            </a:r>
            <a:endParaRPr lang="ru-RU" dirty="0"/>
          </a:p>
        </p:txBody>
      </p:sp>
      <p:sp>
        <p:nvSpPr>
          <p:cNvPr id="43" name="Пятиугольник 42"/>
          <p:cNvSpPr/>
          <p:nvPr/>
        </p:nvSpPr>
        <p:spPr>
          <a:xfrm>
            <a:off x="911978" y="4921786"/>
            <a:ext cx="8008712" cy="23723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Имущество, составляющее государственную (муниципальную) казну</a:t>
            </a:r>
            <a:endParaRPr lang="ru-RU" dirty="0"/>
          </a:p>
        </p:txBody>
      </p:sp>
      <p:sp>
        <p:nvSpPr>
          <p:cNvPr id="44" name="Пятиугольник 43"/>
          <p:cNvSpPr/>
          <p:nvPr/>
        </p:nvSpPr>
        <p:spPr>
          <a:xfrm>
            <a:off x="907811" y="5236157"/>
            <a:ext cx="8008713" cy="59292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Материальные ценности, предназначенные для продажи и/или учитываемые в составе запасов, либо числящиеся в составе капитальных вложений</a:t>
            </a:r>
            <a:endParaRPr lang="ru-RU" dirty="0"/>
          </a:p>
        </p:txBody>
      </p:sp>
      <p:sp>
        <p:nvSpPr>
          <p:cNvPr id="49" name="Пятиугольник 48"/>
          <p:cNvSpPr/>
          <p:nvPr/>
        </p:nvSpPr>
        <p:spPr>
          <a:xfrm>
            <a:off x="911978" y="5881692"/>
            <a:ext cx="8022437" cy="216781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Биологические активы</a:t>
            </a:r>
            <a:endParaRPr lang="ru-RU" dirty="0"/>
          </a:p>
        </p:txBody>
      </p:sp>
      <p:sp>
        <p:nvSpPr>
          <p:cNvPr id="70" name="Выгнутая влево стрелка 69"/>
          <p:cNvSpPr/>
          <p:nvPr/>
        </p:nvSpPr>
        <p:spPr>
          <a:xfrm>
            <a:off x="118344" y="4149080"/>
            <a:ext cx="493216" cy="1606431"/>
          </a:xfrm>
          <a:prstGeom prst="curv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1" name="Левая фигурная скобка 70"/>
          <p:cNvSpPr/>
          <p:nvPr/>
        </p:nvSpPr>
        <p:spPr>
          <a:xfrm>
            <a:off x="711625" y="4533350"/>
            <a:ext cx="114873" cy="2189631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ятиугольник 2"/>
          <p:cNvSpPr/>
          <p:nvPr/>
        </p:nvSpPr>
        <p:spPr>
          <a:xfrm>
            <a:off x="941372" y="6237312"/>
            <a:ext cx="8052663" cy="485669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Материальные ценности, относящиеся к материальным запасам в соответствии с п. 99 Инструкции 157 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354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4960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CB169EF-DA43-4192-A070-8BB86A01999C}" type="slidenum">
              <a:rPr lang="ru-RU" altLang="ru-RU" smtClean="0"/>
              <a:pPr/>
              <a:t>4</a:t>
            </a:fld>
            <a:endParaRPr lang="ru-RU" altLang="ru-RU" dirty="0" smtClean="0"/>
          </a:p>
        </p:txBody>
      </p:sp>
      <p:sp>
        <p:nvSpPr>
          <p:cNvPr id="50" name="Шестиугольник 49"/>
          <p:cNvSpPr/>
          <p:nvPr/>
        </p:nvSpPr>
        <p:spPr>
          <a:xfrm rot="5400000">
            <a:off x="3817810" y="2887046"/>
            <a:ext cx="990486" cy="922266"/>
          </a:xfrm>
          <a:prstGeom prst="hexagon">
            <a:avLst/>
          </a:prstGeom>
          <a:noFill/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07504" y="133896"/>
            <a:ext cx="8928992" cy="76944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Группы основных средств</a:t>
            </a:r>
          </a:p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439652" y="1838365"/>
            <a:ext cx="2088232" cy="654531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Недвижимое имущество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557812" y="1838365"/>
            <a:ext cx="2232248" cy="654531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Движимое имущество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55876" y="1052735"/>
            <a:ext cx="2304256" cy="755307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Имущество </a:t>
            </a:r>
          </a:p>
          <a:p>
            <a:pPr algn="ctr"/>
            <a:r>
              <a:rPr lang="ru-RU" dirty="0" smtClean="0"/>
              <a:t>(Объекты основных средств)</a:t>
            </a:r>
            <a:endParaRPr lang="ru-RU" dirty="0"/>
          </a:p>
        </p:txBody>
      </p:sp>
      <p:sp>
        <p:nvSpPr>
          <p:cNvPr id="7169" name="Скругленный прямоугольник 7168"/>
          <p:cNvSpPr/>
          <p:nvPr/>
        </p:nvSpPr>
        <p:spPr>
          <a:xfrm>
            <a:off x="117309" y="2636912"/>
            <a:ext cx="8928992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Группа основных средств </a:t>
            </a:r>
            <a:r>
              <a:rPr lang="ru-RU" dirty="0" smtClean="0"/>
              <a:t>– совокупность активов, являющихся основными средствами, выделяемыми для целей бухгалтерского учета, информация по которым раскрывается в бухгалтерской (финансовой) отчетности обобщенным показателем.</a:t>
            </a:r>
            <a:endParaRPr lang="ru-RU" dirty="0"/>
          </a:p>
        </p:txBody>
      </p:sp>
      <p:sp>
        <p:nvSpPr>
          <p:cNvPr id="7172" name="Скругленный прямоугольник 7171"/>
          <p:cNvSpPr/>
          <p:nvPr/>
        </p:nvSpPr>
        <p:spPr>
          <a:xfrm>
            <a:off x="323528" y="3843423"/>
            <a:ext cx="8568952" cy="268192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Группами основных средств являются:</a:t>
            </a:r>
          </a:p>
          <a:p>
            <a:r>
              <a:rPr lang="ru-RU" dirty="0" smtClean="0"/>
              <a:t>а) жилые помещения;</a:t>
            </a:r>
          </a:p>
          <a:p>
            <a:r>
              <a:rPr lang="ru-RU" dirty="0"/>
              <a:t>б</a:t>
            </a:r>
            <a:r>
              <a:rPr lang="ru-RU" dirty="0" smtClean="0"/>
              <a:t>) нежилые помещения (здания и сооружения)</a:t>
            </a:r>
          </a:p>
          <a:p>
            <a:r>
              <a:rPr lang="ru-RU" dirty="0"/>
              <a:t>в</a:t>
            </a:r>
            <a:r>
              <a:rPr lang="ru-RU" dirty="0" smtClean="0"/>
              <a:t>) машины и оборудование;</a:t>
            </a:r>
          </a:p>
          <a:p>
            <a:r>
              <a:rPr lang="ru-RU" dirty="0"/>
              <a:t>г</a:t>
            </a:r>
            <a:r>
              <a:rPr lang="ru-RU" dirty="0" smtClean="0"/>
              <a:t>) транспортный средства;</a:t>
            </a:r>
          </a:p>
          <a:p>
            <a:r>
              <a:rPr lang="ru-RU" dirty="0"/>
              <a:t>д</a:t>
            </a:r>
            <a:r>
              <a:rPr lang="ru-RU" dirty="0" smtClean="0"/>
              <a:t>) инвентарь производственный и хозяйственный;</a:t>
            </a:r>
          </a:p>
          <a:p>
            <a:r>
              <a:rPr lang="ru-RU" dirty="0"/>
              <a:t>е</a:t>
            </a:r>
            <a:r>
              <a:rPr lang="ru-RU" dirty="0" smtClean="0"/>
              <a:t>) многолетние насаждения;</a:t>
            </a:r>
          </a:p>
          <a:p>
            <a:r>
              <a:rPr lang="ru-RU" dirty="0"/>
              <a:t>ж</a:t>
            </a:r>
            <a:r>
              <a:rPr lang="ru-RU" dirty="0" smtClean="0"/>
              <a:t>) инвестиционная недвижимость;</a:t>
            </a:r>
          </a:p>
          <a:p>
            <a:r>
              <a:rPr lang="ru-RU" dirty="0"/>
              <a:t>з</a:t>
            </a:r>
            <a:r>
              <a:rPr lang="ru-RU" dirty="0" smtClean="0"/>
              <a:t>) основные средства, не включенные в другие группы.</a:t>
            </a:r>
          </a:p>
          <a:p>
            <a:endParaRPr lang="ru-RU" dirty="0"/>
          </a:p>
        </p:txBody>
      </p:sp>
      <p:sp>
        <p:nvSpPr>
          <p:cNvPr id="7180" name="Стрелка углом вверх 7179"/>
          <p:cNvSpPr/>
          <p:nvPr/>
        </p:nvSpPr>
        <p:spPr>
          <a:xfrm rot="10800000">
            <a:off x="2483768" y="1352565"/>
            <a:ext cx="850392" cy="467274"/>
          </a:xfrm>
          <a:prstGeom prst="bent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83" name="Стрелка углом вверх 7182"/>
          <p:cNvSpPr/>
          <p:nvPr/>
        </p:nvSpPr>
        <p:spPr>
          <a:xfrm rot="10800000" flipH="1">
            <a:off x="5868144" y="1352566"/>
            <a:ext cx="805792" cy="455477"/>
          </a:xfrm>
          <a:prstGeom prst="bent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3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4960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CB169EF-DA43-4192-A070-8BB86A01999C}" type="slidenum">
              <a:rPr lang="ru-RU" altLang="ru-RU" smtClean="0"/>
              <a:pPr/>
              <a:t>5</a:t>
            </a:fld>
            <a:endParaRPr lang="ru-RU" altLang="ru-RU" dirty="0" smtClean="0"/>
          </a:p>
        </p:txBody>
      </p:sp>
      <p:sp>
        <p:nvSpPr>
          <p:cNvPr id="50" name="Шестиугольник 49"/>
          <p:cNvSpPr/>
          <p:nvPr/>
        </p:nvSpPr>
        <p:spPr>
          <a:xfrm rot="5400000">
            <a:off x="3817810" y="2887046"/>
            <a:ext cx="990486" cy="922266"/>
          </a:xfrm>
          <a:prstGeom prst="hexagon">
            <a:avLst/>
          </a:prstGeom>
          <a:noFill/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13184" y="188640"/>
            <a:ext cx="8568952" cy="43088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Принятие к бухгалтерскому учету  объектов основных средств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55034" y="836712"/>
            <a:ext cx="7910536" cy="158417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Объект основных средств </a:t>
            </a:r>
            <a:r>
              <a:rPr lang="ru-RU" dirty="0" smtClean="0"/>
              <a:t>- объект имущества со всеми приспособлениями и принадлежностями или отдельно конструктивно обособленный предмет, предназначенный для выполнения определенных самостоятельных функций, или же обособленный комплекс конструктивно-сочлененных предметов, представляющих собой единое целое и предназначенных для выполнения определенной работы    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971600" y="2564904"/>
            <a:ext cx="7931798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Объекты ОС принимаются к бухгалтерскому учету по первоначальной стоимости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971600" y="3140968"/>
            <a:ext cx="7931799" cy="108012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Объекты ОС, не приносящие субъекту учета экономические выгоды, не имеющие полезного потенциала и в отношении которых в дальнейшем не предусматривается получение экономических выгод, учитываются на </a:t>
            </a:r>
            <a:r>
              <a:rPr lang="ru-RU" dirty="0" err="1" smtClean="0"/>
              <a:t>забалансовых</a:t>
            </a:r>
            <a:r>
              <a:rPr lang="ru-RU" dirty="0" smtClean="0"/>
              <a:t> счетах</a:t>
            </a:r>
            <a:endParaRPr lang="ru-RU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971600" y="4293511"/>
            <a:ext cx="7920880" cy="48463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Единицей учета ОС является инвентарный объект. Каждому объекту основных средств присваивается уникальный инвентарный номер.</a:t>
            </a:r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971600" y="4869160"/>
            <a:ext cx="7920880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Материальные объекты имущества, за исключением периодических изданий, составляющие библиотечный фонд субъекта учета, принимаются к бухгалтерскому учету в качестве основных средств не зависимо от срока полезного использования</a:t>
            </a:r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71600" y="5949280"/>
            <a:ext cx="7920880" cy="7920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Сформированные инвентарные объекты, при изменении условий использования, могут </a:t>
            </a:r>
            <a:r>
              <a:rPr lang="ru-RU" dirty="0" err="1" smtClean="0"/>
              <a:t>реклассифицироваться</a:t>
            </a:r>
            <a:r>
              <a:rPr lang="ru-RU" dirty="0" smtClean="0"/>
              <a:t> в иную группу основных средств или иную категорию объектов бухгалтерского учета</a:t>
            </a:r>
            <a:endParaRPr lang="ru-RU" dirty="0"/>
          </a:p>
        </p:txBody>
      </p:sp>
      <p:sp>
        <p:nvSpPr>
          <p:cNvPr id="26" name="Нашивка 25"/>
          <p:cNvSpPr/>
          <p:nvPr/>
        </p:nvSpPr>
        <p:spPr>
          <a:xfrm>
            <a:off x="324397" y="2600681"/>
            <a:ext cx="484632" cy="48463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332030" y="3402708"/>
            <a:ext cx="484632" cy="48463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306114" y="4293511"/>
            <a:ext cx="484632" cy="48463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Нашивка 28"/>
          <p:cNvSpPr/>
          <p:nvPr/>
        </p:nvSpPr>
        <p:spPr>
          <a:xfrm>
            <a:off x="364030" y="5130900"/>
            <a:ext cx="484632" cy="48463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Нашивка 30"/>
          <p:cNvSpPr/>
          <p:nvPr/>
        </p:nvSpPr>
        <p:spPr>
          <a:xfrm>
            <a:off x="364030" y="6162457"/>
            <a:ext cx="484632" cy="48463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168" name="Стрелка углом 7167"/>
          <p:cNvSpPr/>
          <p:nvPr/>
        </p:nvSpPr>
        <p:spPr>
          <a:xfrm rot="16200000" flipH="1">
            <a:off x="221977" y="1430676"/>
            <a:ext cx="689473" cy="653676"/>
          </a:xfrm>
          <a:prstGeom prst="bentArrow">
            <a:avLst>
              <a:gd name="adj1" fmla="val 25000"/>
              <a:gd name="adj2" fmla="val 26338"/>
              <a:gd name="adj3" fmla="val 25000"/>
              <a:gd name="adj4" fmla="val 43750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4960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CB169EF-DA43-4192-A070-8BB86A01999C}" type="slidenum">
              <a:rPr lang="ru-RU" altLang="ru-RU" smtClean="0"/>
              <a:pPr/>
              <a:t>6</a:t>
            </a:fld>
            <a:endParaRPr lang="ru-RU" altLang="ru-RU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251520" y="133897"/>
            <a:ext cx="8712968" cy="43088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Критерии признания объекта основных средств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9311" y="1988840"/>
            <a:ext cx="8316924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2. Первоначальную стоимость материальной ценности как объект бухгалтерского учета можно надежно оценить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268760"/>
            <a:ext cx="8316924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1. Субъект учета прогнозирует от использования материальной ценности получение экономических выгод или полезного потенциала 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92038" y="760631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Материальная ценность подлежит признанию в составе основных средств, </a:t>
            </a:r>
            <a:r>
              <a:rPr lang="ru-RU" dirty="0" smtClean="0"/>
              <a:t>если: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599892" y="2708920"/>
            <a:ext cx="2016224" cy="115212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Стоимость объекта основных средств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6947" y="4221088"/>
            <a:ext cx="2104814" cy="2520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Первоначальная стоимость</a:t>
            </a:r>
            <a:r>
              <a:rPr lang="ru-RU" dirty="0" smtClean="0"/>
              <a:t> –</a:t>
            </a:r>
            <a:r>
              <a:rPr lang="ru-RU" sz="1400" dirty="0" smtClean="0"/>
              <a:t>стоимость по которой актив принят к бухгалтерскому учету</a:t>
            </a:r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65415" y="4221088"/>
            <a:ext cx="2077981" cy="2520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Балансовая стоимость </a:t>
            </a:r>
            <a:r>
              <a:rPr lang="ru-RU" dirty="0" smtClean="0"/>
              <a:t>– </a:t>
            </a:r>
            <a:r>
              <a:rPr lang="ru-RU" sz="1400" dirty="0" smtClean="0"/>
              <a:t>первоначальная стоимость актива с учетом ее изменений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77773" y="4221088"/>
            <a:ext cx="1954467" cy="2520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Остаточная стоимость</a:t>
            </a:r>
            <a:r>
              <a:rPr lang="ru-RU" dirty="0" smtClean="0"/>
              <a:t> – </a:t>
            </a:r>
            <a:r>
              <a:rPr lang="ru-RU" sz="1400" dirty="0" smtClean="0"/>
              <a:t>стоимость, по которой актив отражается в отчетности после вычета накопленной амортизации и накопленных убытков от обесценения актива</a:t>
            </a:r>
            <a:endParaRPr lang="ru-RU" sz="1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40252" y="4221088"/>
            <a:ext cx="2088232" cy="25202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Переоцененная стоимость </a:t>
            </a:r>
            <a:r>
              <a:rPr lang="ru-RU" dirty="0" smtClean="0"/>
              <a:t>-</a:t>
            </a:r>
            <a:r>
              <a:rPr lang="ru-RU" sz="1400" dirty="0" smtClean="0"/>
              <a:t>стоимость актива на дату переоценки  за вычетом накопленной амортизации  и накопленных убытков  от обесценения актива</a:t>
            </a:r>
            <a:endParaRPr lang="ru-RU" sz="1400" dirty="0"/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431310" y="-205866"/>
            <a:ext cx="388639" cy="862605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89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4960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CB169EF-DA43-4192-A070-8BB86A01999C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 altLang="ru-RU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133897"/>
            <a:ext cx="8784976" cy="76944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Особенности формирование первоначальной стоимости объекта основных средств</a:t>
            </a:r>
            <a:endParaRPr lang="ru-RU" sz="2200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43708" y="1268760"/>
            <a:ext cx="5400600" cy="57606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Приобретение (получение) объектов основных средств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037686" y="2348880"/>
            <a:ext cx="2952328" cy="67322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Обменные операции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184068" y="2330878"/>
            <a:ext cx="2916324" cy="70922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Необменные операции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 rot="7675496">
            <a:off x="3530707" y="1917711"/>
            <a:ext cx="416780" cy="484632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3005555">
            <a:off x="5359538" y="1918258"/>
            <a:ext cx="460966" cy="484632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99592" y="3356992"/>
            <a:ext cx="3456384" cy="31683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Обменные операции </a:t>
            </a:r>
            <a:r>
              <a:rPr lang="ru-RU" dirty="0" smtClean="0"/>
              <a:t>- </a:t>
            </a:r>
            <a:r>
              <a:rPr lang="ru-RU" sz="1400" dirty="0" smtClean="0"/>
              <a:t>операции, в </a:t>
            </a:r>
            <a:r>
              <a:rPr lang="ru-RU" sz="1400" dirty="0"/>
              <a:t>ходе которых субъект учета передает (получает) активы на условии получения (передачи) активов, сопоставимых по денежной величине (стоимости), преимущественно в форме денежных средств (их эквивалентов) и (или) иных материальных ценностей, работ, услуг, прав на пользование имуществом.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3356992"/>
            <a:ext cx="3600401" cy="31683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Необменные операции </a:t>
            </a:r>
            <a:r>
              <a:rPr lang="ru-RU" dirty="0" smtClean="0"/>
              <a:t>- </a:t>
            </a:r>
            <a:endParaRPr lang="ru-RU" dirty="0"/>
          </a:p>
          <a:p>
            <a:pPr algn="ctr"/>
            <a:r>
              <a:rPr lang="ru-RU" sz="1400" dirty="0"/>
              <a:t>операции, в ходе которых субъект учета получает (передает) активы без непосредственного предоставления (получения) в обмен активов, сопоставимых по денежной величине (денежным эквивалентам</a:t>
            </a:r>
            <a:r>
              <a:rPr lang="ru-RU" sz="1400" dirty="0" smtClean="0"/>
              <a:t>). </a:t>
            </a:r>
          </a:p>
          <a:p>
            <a:pPr algn="ctr"/>
            <a:r>
              <a:rPr lang="ru-RU" sz="1400" dirty="0" smtClean="0"/>
              <a:t>К ним относятся операции:</a:t>
            </a:r>
          </a:p>
          <a:p>
            <a:pPr marL="285750" indent="-285750" algn="ctr">
              <a:buFontTx/>
              <a:buChar char="-"/>
            </a:pPr>
            <a:r>
              <a:rPr lang="ru-RU" sz="1400" dirty="0" smtClean="0"/>
              <a:t>по </a:t>
            </a:r>
            <a:r>
              <a:rPr lang="ru-RU" sz="1400" dirty="0"/>
              <a:t>передаче (получению) активов безвозмездно (без взимания платы</a:t>
            </a:r>
            <a:r>
              <a:rPr lang="ru-RU" sz="1400" dirty="0" smtClean="0"/>
              <a:t>); </a:t>
            </a:r>
          </a:p>
          <a:p>
            <a:pPr algn="ctr"/>
            <a:r>
              <a:rPr lang="ru-RU" sz="1400" dirty="0" smtClean="0"/>
              <a:t>- по </a:t>
            </a:r>
            <a:r>
              <a:rPr lang="ru-RU" sz="1400" dirty="0"/>
              <a:t>незначимым ценам по отношению к рыночной цене обменной операции с подобными активами. </a:t>
            </a:r>
            <a:r>
              <a:rPr lang="ru-RU" dirty="0" smtClean="0"/>
              <a:t> </a:t>
            </a:r>
          </a:p>
        </p:txBody>
      </p:sp>
      <p:sp>
        <p:nvSpPr>
          <p:cNvPr id="18" name="Выгнутая вверх стрелка 17"/>
          <p:cNvSpPr/>
          <p:nvPr/>
        </p:nvSpPr>
        <p:spPr>
          <a:xfrm rot="16200000" flipH="1">
            <a:off x="-132942" y="2944777"/>
            <a:ext cx="1296144" cy="601219"/>
          </a:xfrm>
          <a:prstGeom prst="curved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верх стрелка 19"/>
          <p:cNvSpPr/>
          <p:nvPr/>
        </p:nvSpPr>
        <p:spPr>
          <a:xfrm rot="5400000">
            <a:off x="8029463" y="2962308"/>
            <a:ext cx="1216152" cy="566154"/>
          </a:xfrm>
          <a:prstGeom prst="curved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36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4960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CB169EF-DA43-4192-A070-8BB86A01999C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 altLang="ru-RU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133897"/>
            <a:ext cx="8640960" cy="76944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Особенности формирование первоначальной стоимости объекта основных средств</a:t>
            </a:r>
            <a:endParaRPr lang="ru-RU" sz="2200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323528" y="1340768"/>
            <a:ext cx="8640960" cy="1296144"/>
          </a:xfrm>
          <a:prstGeom prst="downArrowCallout">
            <a:avLst>
              <a:gd name="adj1" fmla="val 10823"/>
              <a:gd name="adj2" fmla="val 11786"/>
              <a:gd name="adj3" fmla="val 9019"/>
              <a:gd name="adj4" fmla="val 77753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>
                  <a:solidFill>
                    <a:schemeClr val="bg2">
                      <a:lumMod val="10000"/>
                    </a:schemeClr>
                  </a:solidFill>
                </a:ln>
              </a:rPr>
              <a:t>Первоначальная стоимость объекта приобретенного в результате обменных операций или созданного субъектом учета определяется в сумме фактически произведенных капитальных вложений , которые включают: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332631" y="2633092"/>
            <a:ext cx="8640960" cy="4032448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259632" y="2852936"/>
            <a:ext cx="6768752" cy="93610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а</a:t>
            </a:r>
            <a:r>
              <a:rPr lang="ru-RU" sz="1600" b="1" dirty="0" smtClean="0"/>
              <a:t>) </a:t>
            </a:r>
            <a:r>
              <a:rPr lang="ru-RU" sz="1600" dirty="0" smtClean="0"/>
              <a:t>Цена </a:t>
            </a:r>
            <a:r>
              <a:rPr lang="ru-RU" sz="1600" dirty="0"/>
              <a:t>приобретения </a:t>
            </a:r>
          </a:p>
          <a:p>
            <a:pPr algn="ctr"/>
            <a:r>
              <a:rPr lang="ru-RU" sz="1600" dirty="0"/>
              <a:t>(в </a:t>
            </a:r>
            <a:r>
              <a:rPr lang="ru-RU" sz="1600" dirty="0" err="1"/>
              <a:t>т.ч</a:t>
            </a:r>
            <a:r>
              <a:rPr lang="ru-RU" sz="1600" dirty="0"/>
              <a:t>. таможенные пошлины, невозмещенные суммы НДС, за вычетом полученных скидок </a:t>
            </a:r>
          </a:p>
        </p:txBody>
      </p:sp>
      <p:sp>
        <p:nvSpPr>
          <p:cNvPr id="7" name="Овал 6"/>
          <p:cNvSpPr/>
          <p:nvPr/>
        </p:nvSpPr>
        <p:spPr>
          <a:xfrm>
            <a:off x="1295636" y="3933056"/>
            <a:ext cx="6696744" cy="122413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б</a:t>
            </a:r>
            <a:r>
              <a:rPr lang="ru-RU" sz="1600" b="1" dirty="0" smtClean="0"/>
              <a:t>) </a:t>
            </a:r>
            <a:r>
              <a:rPr lang="ru-RU" sz="1600" dirty="0" smtClean="0"/>
              <a:t>Любые </a:t>
            </a:r>
            <a:r>
              <a:rPr lang="ru-RU" sz="1600" dirty="0"/>
              <a:t>фактические затраты на приобретение, создание объекта основных </a:t>
            </a:r>
            <a:r>
              <a:rPr lang="ru-RU" sz="1600" dirty="0" smtClean="0"/>
              <a:t>средств, в </a:t>
            </a:r>
            <a:r>
              <a:rPr lang="ru-RU" sz="1600" dirty="0" err="1" smtClean="0"/>
              <a:t>т.ч</a:t>
            </a:r>
            <a:r>
              <a:rPr lang="ru-RU" sz="1600" dirty="0" smtClean="0"/>
              <a:t> на доставку и приведение в состояние, пригодное для эксплуатации </a:t>
            </a:r>
            <a:endParaRPr lang="ru-RU" sz="1600" dirty="0"/>
          </a:p>
        </p:txBody>
      </p:sp>
      <p:sp>
        <p:nvSpPr>
          <p:cNvPr id="8" name="Овал 7"/>
          <p:cNvSpPr/>
          <p:nvPr/>
        </p:nvSpPr>
        <p:spPr>
          <a:xfrm>
            <a:off x="1295636" y="5301208"/>
            <a:ext cx="6696745" cy="129614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в</a:t>
            </a:r>
            <a:r>
              <a:rPr lang="ru-RU" sz="1600" b="1" dirty="0" smtClean="0"/>
              <a:t>) </a:t>
            </a:r>
            <a:r>
              <a:rPr lang="ru-RU" sz="1600" dirty="0" smtClean="0"/>
              <a:t>Суммы </a:t>
            </a:r>
            <a:r>
              <a:rPr lang="ru-RU" sz="1600" dirty="0"/>
              <a:t>затрат на демонтаж и вывод объекта </a:t>
            </a:r>
            <a:r>
              <a:rPr lang="ru-RU" sz="1600" dirty="0" smtClean="0"/>
              <a:t>основных средств </a:t>
            </a:r>
            <a:r>
              <a:rPr lang="ru-RU" sz="1600" dirty="0"/>
              <a:t>из эксплуатации, на восстановление участка, на котором объект расположен, известные на момент принятия к учету </a:t>
            </a:r>
          </a:p>
        </p:txBody>
      </p:sp>
    </p:spTree>
    <p:extLst>
      <p:ext uri="{BB962C8B-B14F-4D97-AF65-F5344CB8AC3E}">
        <p14:creationId xmlns:p14="http://schemas.microsoft.com/office/powerpoint/2010/main" val="367378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6100" y="6496051"/>
            <a:ext cx="2057400" cy="36618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CB169EF-DA43-4192-A070-8BB86A01999C}" type="slidenum">
              <a:rPr lang="ru-RU" altLang="ru-RU" smtClean="0"/>
              <a:pPr/>
              <a:t>9</a:t>
            </a:fld>
            <a:endParaRPr lang="ru-RU" altLang="ru-RU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179512" y="133897"/>
            <a:ext cx="8856984" cy="76944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Особенности формирование первоначальной стоимости объекта основных средств</a:t>
            </a:r>
            <a:endParaRPr lang="ru-RU" sz="2200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2219" y="414908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2000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В первоначальную стоимость объекта основных средств </a:t>
            </a:r>
            <a:r>
              <a:rPr lang="ru-RU" sz="20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не включаются</a:t>
            </a:r>
            <a:r>
              <a:rPr lang="ru-RU" sz="2000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ru-RU" sz="2000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34821" y="4587642"/>
            <a:ext cx="7128792" cy="23364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Затраты </a:t>
            </a:r>
            <a:r>
              <a:rPr lang="ru-RU" sz="1400" dirty="0"/>
              <a:t>на открытие новых производств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8303" y="5966567"/>
            <a:ext cx="7128792" cy="2880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Административные</a:t>
            </a:r>
            <a:r>
              <a:rPr lang="ru-RU" sz="1400" dirty="0"/>
              <a:t>, общехозяйственные и прочие общие накладные расходы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73689" y="5633217"/>
            <a:ext cx="7128792" cy="2404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Операционные </a:t>
            </a:r>
            <a:r>
              <a:rPr lang="ru-RU" sz="1400" dirty="0"/>
              <a:t>убытки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4940087"/>
            <a:ext cx="7128792" cy="24213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Затраты </a:t>
            </a:r>
            <a:r>
              <a:rPr lang="ru-RU" sz="1400" dirty="0"/>
              <a:t>на внедрение новых продуктов или услуг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91921" y="6325194"/>
            <a:ext cx="7128792" cy="2880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Затраты </a:t>
            </a:r>
            <a:r>
              <a:rPr lang="ru-RU" sz="1400" dirty="0"/>
              <a:t>на выполнение операций, сопутствующих строительству или созданию объекта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43608" y="5248285"/>
            <a:ext cx="7128792" cy="28458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Затраты </a:t>
            </a:r>
            <a:r>
              <a:rPr lang="ru-RU" sz="1400" dirty="0"/>
              <a:t>на ведение деятельности на новом месте или с новой группой потребителей услуг </a:t>
            </a:r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272815" y="1052736"/>
            <a:ext cx="8730540" cy="792088"/>
          </a:xfrm>
          <a:prstGeom prst="downArrowCallout">
            <a:avLst>
              <a:gd name="adj1" fmla="val 11014"/>
              <a:gd name="adj2" fmla="val 15676"/>
              <a:gd name="adj3" fmla="val 16841"/>
              <a:gd name="adj4" fmla="val 68474"/>
            </a:avLst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reflection endPos="0" dist="50800" dir="5400000" sy="-100000" algn="bl" rotWithShape="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 smtClean="0">
                <a:effectLst>
                  <a:outerShdw dist="50800"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Первоначальная </a:t>
            </a:r>
            <a:r>
              <a:rPr lang="ru-RU" dirty="0">
                <a:effectLst>
                  <a:outerShdw dist="50800"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стоимость объекта основных средств, приобретенного в результате </a:t>
            </a:r>
            <a:r>
              <a:rPr lang="ru-RU" dirty="0" smtClean="0">
                <a:effectLst>
                  <a:outerShdw dist="50800"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необменной операции </a:t>
            </a:r>
            <a:r>
              <a:rPr lang="ru-RU" b="1" dirty="0" smtClean="0">
                <a:effectLst>
                  <a:outerShdw dist="50800"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– </a:t>
            </a:r>
            <a:r>
              <a:rPr lang="ru-RU" dirty="0">
                <a:effectLst>
                  <a:outerShdw dist="50800"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это его справедливая стоимость на дату приобретения.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6800" y="1867322"/>
            <a:ext cx="8393721" cy="68768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Справедливая стоимость – цена, по которой может быть осуществлен переход права собственности на актив между независимыми сторонами сделки, осведомленные о предмете сделки и желающими ее совершить</a:t>
            </a:r>
            <a:endParaRPr lang="ru-RU" sz="1600" dirty="0"/>
          </a:p>
        </p:txBody>
      </p:sp>
      <p:sp>
        <p:nvSpPr>
          <p:cNvPr id="21" name="Выноска со стрелкой вверх 20"/>
          <p:cNvSpPr/>
          <p:nvPr/>
        </p:nvSpPr>
        <p:spPr>
          <a:xfrm>
            <a:off x="402288" y="2585493"/>
            <a:ext cx="8458233" cy="1368152"/>
          </a:xfrm>
          <a:prstGeom prst="upArrowCallout">
            <a:avLst>
              <a:gd name="adj1" fmla="val 6646"/>
              <a:gd name="adj2" fmla="val 10433"/>
              <a:gd name="adj3" fmla="val 7209"/>
              <a:gd name="adj4" fmla="val 92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Если </a:t>
            </a:r>
            <a:r>
              <a:rPr lang="ru-RU" sz="1400" dirty="0"/>
              <a:t>приобретенный объект </a:t>
            </a:r>
            <a:r>
              <a:rPr lang="ru-RU" sz="1400" b="1" dirty="0"/>
              <a:t>не может быть оценен </a:t>
            </a:r>
            <a:r>
              <a:rPr lang="ru-RU" sz="1400" dirty="0"/>
              <a:t>по справедливой стоимости, его первоначальная стоимость равна ОСТАТОЧНОЙ СТОИМОСТИ ПЕРЕДАННОГО ВЗАМЕН АКТИВА</a:t>
            </a:r>
            <a:r>
              <a:rPr lang="ru-RU" sz="1400" dirty="0" smtClean="0"/>
              <a:t>. В отдельных случаях приобретенный объект может отражаться в условной оценке один рубль.</a:t>
            </a:r>
          </a:p>
          <a:p>
            <a:pPr algn="ctr"/>
            <a:r>
              <a:rPr lang="ru-RU" sz="1400" dirty="0" smtClean="0"/>
              <a:t> </a:t>
            </a:r>
            <a:endParaRPr lang="ru-RU" sz="1400" dirty="0"/>
          </a:p>
          <a:p>
            <a:pPr algn="ctr"/>
            <a:r>
              <a:rPr lang="ru-RU" sz="1400" dirty="0" smtClean="0"/>
              <a:t>Объекты</a:t>
            </a:r>
            <a:r>
              <a:rPr lang="ru-RU" sz="1400" dirty="0"/>
              <a:t>, ПОЛУЧЕННЫЕ ОТ УЧРЕДИТЕЛЕЙ, других организаций государственного сектора признаются в оценке исходя из стоимости, отраженной В ПЕРЕДАТОЧНЫХ ДОКУМЕНТАХ </a:t>
            </a:r>
          </a:p>
        </p:txBody>
      </p:sp>
    </p:spTree>
    <p:extLst>
      <p:ext uri="{BB962C8B-B14F-4D97-AF65-F5344CB8AC3E}">
        <p14:creationId xmlns:p14="http://schemas.microsoft.com/office/powerpoint/2010/main" val="226675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3615</TotalTime>
  <Words>1746</Words>
  <Application>Microsoft Office PowerPoint</Application>
  <PresentationFormat>Экран (4:3)</PresentationFormat>
  <Paragraphs>161</Paragraphs>
  <Slides>15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legkay</dc:creator>
  <cp:lastModifiedBy>Харонов Джунаид Александрович</cp:lastModifiedBy>
  <cp:revision>383</cp:revision>
  <dcterms:created xsi:type="dcterms:W3CDTF">2017-04-11T00:35:48Z</dcterms:created>
  <dcterms:modified xsi:type="dcterms:W3CDTF">2018-02-15T12:01:52Z</dcterms:modified>
</cp:coreProperties>
</file>